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89" r:id="rId6"/>
    <p:sldId id="288" r:id="rId7"/>
    <p:sldId id="290" r:id="rId8"/>
    <p:sldId id="264" r:id="rId9"/>
    <p:sldId id="280" r:id="rId10"/>
    <p:sldId id="261" r:id="rId11"/>
    <p:sldId id="266" r:id="rId12"/>
    <p:sldId id="267" r:id="rId13"/>
    <p:sldId id="284" r:id="rId14"/>
    <p:sldId id="263" r:id="rId15"/>
    <p:sldId id="281" r:id="rId16"/>
    <p:sldId id="262" r:id="rId17"/>
    <p:sldId id="282" r:id="rId18"/>
    <p:sldId id="265" r:id="rId19"/>
    <p:sldId id="272" r:id="rId20"/>
    <p:sldId id="286" r:id="rId21"/>
    <p:sldId id="283" r:id="rId22"/>
    <p:sldId id="285" r:id="rId23"/>
    <p:sldId id="287" r:id="rId24"/>
    <p:sldId id="276" r:id="rId25"/>
    <p:sldId id="278" r:id="rId26"/>
    <p:sldId id="273" r:id="rId27"/>
    <p:sldId id="27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29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1611" autoAdjust="0"/>
  </p:normalViewPr>
  <p:slideViewPr>
    <p:cSldViewPr>
      <p:cViewPr varScale="1">
        <p:scale>
          <a:sx n="116" d="100"/>
          <a:sy n="116" d="100"/>
        </p:scale>
        <p:origin x="2172" y="84"/>
      </p:cViewPr>
      <p:guideLst>
        <p:guide orient="horz" pos="2196"/>
        <p:guide pos="29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6-29T16:12:17.790" idx="1">
    <p:pos x="3184" y="2680"/>
    <p:text/>
  </p:cm>
  <p:cm authorId="0" dt="2018-06-29T16:12:27.706" idx="2">
    <p:pos x="4272" y="268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2018/7/18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Administrator\Desktop\&#38382;&#36947;&#27494;&#24403;_&#22235;&#23395;&#31687;.mp4" TargetMode="External"/><Relationship Id="rId1" Type="http://schemas.microsoft.com/office/2007/relationships/media" Target="file:///C:\Users\Administrator\Desktop\&#38382;&#36947;&#27494;&#24403;_&#22235;&#23395;&#31687;.mp4"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843808" y="836712"/>
            <a:ext cx="3456384" cy="3456384"/>
          </a:xfrm>
          <a:prstGeom prst="rect">
            <a:avLst/>
          </a:prstGeom>
          <a:noFill/>
          <a:ln w="9525">
            <a:noFill/>
            <a:miter lim="800000"/>
            <a:headEnd/>
            <a:tailEnd/>
          </a:ln>
        </p:spPr>
      </p:pic>
      <p:sp>
        <p:nvSpPr>
          <p:cNvPr id="3" name="文本框 2"/>
          <p:cNvSpPr txBox="1"/>
          <p:nvPr/>
        </p:nvSpPr>
        <p:spPr>
          <a:xfrm>
            <a:off x="-324544" y="3789040"/>
            <a:ext cx="9538583" cy="646331"/>
          </a:xfrm>
          <a:prstGeom prst="rect">
            <a:avLst/>
          </a:prstGeom>
          <a:noFill/>
        </p:spPr>
        <p:txBody>
          <a:bodyPr wrap="square" rtlCol="0">
            <a:spAutoFit/>
          </a:bodyPr>
          <a:lstStyle/>
          <a:p>
            <a:pPr algn="ctr"/>
            <a:r>
              <a:rPr lang="zh-CN" altLang="en-US" sz="3600" dirty="0">
                <a:latin typeface="Times New Roman" panose="02020603050405020304" pitchFamily="18" charset="0"/>
                <a:ea typeface="微软雅黑" panose="020B0503020204020204" charset="-122"/>
                <a:cs typeface="Times New Roman" panose="02020603050405020304" pitchFamily="18" charset="0"/>
              </a:rPr>
              <a:t>Wudang Taoist </a:t>
            </a:r>
            <a:r>
              <a:rPr lang="en-US" altLang="zh-CN" sz="3600" dirty="0" smtClean="0">
                <a:latin typeface="Times New Roman" panose="02020603050405020304" pitchFamily="18" charset="0"/>
                <a:ea typeface="微软雅黑" panose="020B0503020204020204" charset="-122"/>
                <a:cs typeface="Times New Roman" panose="02020603050405020304" pitchFamily="18" charset="0"/>
              </a:rPr>
              <a:t>C</a:t>
            </a:r>
            <a:r>
              <a:rPr lang="zh-CN" altLang="en-US" sz="3600" dirty="0" smtClean="0">
                <a:latin typeface="Times New Roman" panose="02020603050405020304" pitchFamily="18" charset="0"/>
                <a:ea typeface="微软雅黑" panose="020B0503020204020204" charset="-122"/>
                <a:cs typeface="Times New Roman" panose="02020603050405020304" pitchFamily="18" charset="0"/>
              </a:rPr>
              <a:t>ultural </a:t>
            </a:r>
            <a:r>
              <a:rPr lang="en-US" altLang="zh-CN" sz="3600" dirty="0" smtClean="0">
                <a:latin typeface="Times New Roman" panose="02020603050405020304" pitchFamily="18" charset="0"/>
                <a:ea typeface="微软雅黑" panose="020B0503020204020204" charset="-122"/>
                <a:cs typeface="Times New Roman" panose="02020603050405020304" pitchFamily="18" charset="0"/>
              </a:rPr>
              <a:t>E</a:t>
            </a:r>
            <a:r>
              <a:rPr lang="zh-CN" altLang="en-US" sz="3600" dirty="0" smtClean="0">
                <a:latin typeface="Times New Roman" panose="02020603050405020304" pitchFamily="18" charset="0"/>
                <a:ea typeface="微软雅黑" panose="020B0503020204020204" charset="-122"/>
                <a:cs typeface="Times New Roman" panose="02020603050405020304" pitchFamily="18" charset="0"/>
              </a:rPr>
              <a:t>xchange </a:t>
            </a:r>
            <a:r>
              <a:rPr lang="en-US" altLang="zh-CN" sz="3600" dirty="0" smtClean="0">
                <a:solidFill>
                  <a:schemeClr val="accent2">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Group</a:t>
            </a:r>
            <a:r>
              <a:rPr lang="zh-CN" altLang="en-US" sz="3600" dirty="0" smtClean="0">
                <a:solidFill>
                  <a:schemeClr val="accent2">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3600" dirty="0">
              <a:solidFill>
                <a:schemeClr val="accent2">
                  <a:lumMod val="60000"/>
                  <a:lumOff val="40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564853"/>
            <a:ext cx="9001000" cy="1162050"/>
          </a:xfrm>
        </p:spPr>
        <p:txBody>
          <a:bodyPr>
            <a:normAutofit fontScale="90000"/>
          </a:bodyPr>
          <a:lstStyle/>
          <a:p>
            <a:r>
              <a:rPr dirty="0" smtClean="0"/>
              <a:t/>
            </a:r>
            <a:br>
              <a:rPr dirty="0" smtClean="0"/>
            </a:br>
            <a:r>
              <a:rPr dirty="0" smtClean="0"/>
              <a:t/>
            </a:r>
            <a:br>
              <a:rPr dirty="0" smtClean="0"/>
            </a:br>
            <a:r>
              <a:rPr dirty="0" smtClean="0"/>
              <a:t/>
            </a:r>
            <a:br>
              <a:rPr dirty="0" smtClean="0"/>
            </a:br>
            <a:r>
              <a:rPr dirty="0" smtClean="0"/>
              <a:t/>
            </a:r>
            <a:br>
              <a:rPr dirty="0" smtClean="0"/>
            </a:br>
            <a:r>
              <a:rPr lang="en-US" altLang="zh-CN" sz="2200" dirty="0" smtClean="0">
                <a:latin typeface="Times New Roman" panose="02020603050405020304" pitchFamily="18" charset="0"/>
                <a:cs typeface="Times New Roman" panose="02020603050405020304" pitchFamily="18" charset="0"/>
              </a:rPr>
              <a:t>Yang </a:t>
            </a:r>
            <a:r>
              <a:rPr lang="en-US" altLang="zh-CN" sz="2200" dirty="0" err="1">
                <a:latin typeface="Times New Roman" panose="02020603050405020304" pitchFamily="18" charset="0"/>
                <a:cs typeface="Times New Roman" panose="02020603050405020304" pitchFamily="18" charset="0"/>
              </a:rPr>
              <a:t>Qun</a:t>
            </a:r>
            <a:r>
              <a:rPr lang="en-US" altLang="zh-CN" sz="2200" dirty="0">
                <a:latin typeface="Times New Roman" panose="02020603050405020304" pitchFamily="18" charset="0"/>
                <a:cs typeface="Times New Roman" panose="02020603050405020304" pitchFamily="18" charset="0"/>
              </a:rPr>
              <a:t> Li</a:t>
            </a:r>
            <a:br>
              <a:rPr lang="en-US" altLang="zh-CN" sz="2200" dirty="0">
                <a:latin typeface="Times New Roman" panose="02020603050405020304" pitchFamily="18" charset="0"/>
                <a:cs typeface="Times New Roman" panose="02020603050405020304" pitchFamily="18" charset="0"/>
              </a:rPr>
            </a:br>
            <a:r>
              <a:rPr lang="en-US" altLang="zh-CN" sz="2200" dirty="0" smtClean="0">
                <a:latin typeface="Times New Roman" panose="02020603050405020304" pitchFamily="18" charset="0"/>
                <a:cs typeface="Times New Roman" panose="02020603050405020304" pitchFamily="18" charset="0"/>
              </a:rPr>
              <a:t>—</a:t>
            </a:r>
            <a:r>
              <a:rPr dirty="0" smtClean="0">
                <a:latin typeface="Times New Roman" panose="02020603050405020304" pitchFamily="18" charset="0"/>
                <a:cs typeface="Times New Roman" panose="02020603050405020304" pitchFamily="18" charset="0"/>
              </a:rPr>
              <a:t>Hubei </a:t>
            </a:r>
            <a:r>
              <a:rPr lang="en-US" dirty="0" smtClean="0">
                <a:latin typeface="Times New Roman" panose="02020603050405020304" pitchFamily="18" charset="0"/>
                <a:cs typeface="Times New Roman" panose="02020603050405020304" pitchFamily="18" charset="0"/>
              </a:rPr>
              <a:t>I</a:t>
            </a:r>
            <a:r>
              <a:rPr dirty="0" smtClean="0">
                <a:latin typeface="Times New Roman" panose="02020603050405020304" pitchFamily="18" charset="0"/>
                <a:cs typeface="Times New Roman" panose="02020603050405020304" pitchFamily="18" charset="0"/>
              </a:rPr>
              <a:t>ntangible </a:t>
            </a:r>
            <a:r>
              <a:rPr lang="en-US" dirty="0">
                <a:latin typeface="Times New Roman" panose="02020603050405020304" pitchFamily="18" charset="0"/>
                <a:cs typeface="Times New Roman" panose="02020603050405020304" pitchFamily="18" charset="0"/>
              </a:rPr>
              <a:t>C</a:t>
            </a:r>
            <a:r>
              <a:rPr dirty="0" smtClean="0">
                <a:latin typeface="Times New Roman" panose="02020603050405020304" pitchFamily="18" charset="0"/>
                <a:cs typeface="Times New Roman" panose="02020603050405020304" pitchFamily="18" charset="0"/>
              </a:rPr>
              <a:t>ultural </a:t>
            </a:r>
            <a:r>
              <a:rPr lang="en-US" dirty="0">
                <a:latin typeface="Times New Roman" panose="02020603050405020304" pitchFamily="18" charset="0"/>
                <a:cs typeface="Times New Roman" panose="02020603050405020304" pitchFamily="18" charset="0"/>
              </a:rPr>
              <a:t>H</a:t>
            </a:r>
            <a:r>
              <a:rPr dirty="0" smtClean="0">
                <a:latin typeface="Times New Roman" panose="02020603050405020304" pitchFamily="18" charset="0"/>
                <a:cs typeface="Times New Roman" panose="02020603050405020304" pitchFamily="18" charset="0"/>
              </a:rPr>
              <a:t>eritage </a:t>
            </a:r>
            <a:r>
              <a:rPr dirty="0" err="1" smtClean="0">
                <a:latin typeface="Times New Roman" panose="02020603050405020304" pitchFamily="18" charset="0"/>
                <a:cs typeface="Times New Roman" panose="02020603050405020304" pitchFamily="18" charset="0"/>
              </a:rPr>
              <a:t>Wudang</a:t>
            </a:r>
            <a:r>
              <a:rPr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Martial Art</a:t>
            </a:r>
            <a:r>
              <a:rPr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a:t>
            </a:r>
            <a:r>
              <a:rPr dirty="0" smtClean="0">
                <a:latin typeface="Times New Roman" panose="02020603050405020304" pitchFamily="18" charset="0"/>
                <a:cs typeface="Times New Roman" panose="02020603050405020304" pitchFamily="18" charset="0"/>
              </a:rPr>
              <a:t>nheritor</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Deputy </a:t>
            </a:r>
            <a:r>
              <a:rPr lang="zh-CN" altLang="zh-CN" dirty="0" smtClean="0">
                <a:latin typeface="Times New Roman" panose="02020603050405020304" pitchFamily="18" charset="0"/>
                <a:cs typeface="Times New Roman" panose="02020603050405020304" pitchFamily="18" charset="0"/>
              </a:rPr>
              <a:t>director</a:t>
            </a:r>
            <a:r>
              <a:rPr lang="en-US" altLang="zh-CN" dirty="0" smtClean="0">
                <a:latin typeface="Times New Roman" panose="02020603050405020304" pitchFamily="18" charset="0"/>
                <a:cs typeface="Times New Roman" panose="02020603050405020304" pitchFamily="18" charset="0"/>
              </a:rPr>
              <a:t>&amp;</a:t>
            </a:r>
            <a:r>
              <a:rPr lang="zh-CN" altLang="zh-CN" dirty="0">
                <a:latin typeface="Times New Roman" panose="02020603050405020304" pitchFamily="18" charset="0"/>
                <a:cs typeface="Times New Roman" panose="02020603050405020304" pitchFamily="18" charset="0"/>
              </a:rPr>
              <a:t>general advisor </a:t>
            </a:r>
            <a:r>
              <a:rPr lang="zh-CN" altLang="zh-CN" dirty="0" smtClean="0">
                <a:latin typeface="Times New Roman" panose="02020603050405020304" pitchFamily="18" charset="0"/>
                <a:cs typeface="Times New Roman" panose="02020603050405020304" pitchFamily="18" charset="0"/>
              </a:rPr>
              <a:t> </a:t>
            </a:r>
            <a:r>
              <a:rPr lang="zh-CN" altLang="zh-CN" dirty="0">
                <a:latin typeface="Times New Roman" panose="02020603050405020304" pitchFamily="18" charset="0"/>
                <a:cs typeface="Times New Roman" panose="02020603050405020304" pitchFamily="18" charset="0"/>
              </a:rPr>
              <a:t>of Wudang Taoist Culture Development </a:t>
            </a:r>
            <a:r>
              <a:rPr lang="zh-CN" altLang="zh-CN" dirty="0" smtClean="0">
                <a:latin typeface="Times New Roman" panose="02020603050405020304" pitchFamily="18" charset="0"/>
                <a:cs typeface="Times New Roman" panose="02020603050405020304" pitchFamily="18" charset="0"/>
              </a:rPr>
              <a:t>Center</a:t>
            </a:r>
            <a:r>
              <a:rPr dirty="0" smtClean="0">
                <a:latin typeface="Times New Roman" panose="02020603050405020304" pitchFamily="18" charset="0"/>
                <a:cs typeface="Times New Roman" panose="02020603050405020304" pitchFamily="18" charset="0"/>
              </a:rPr>
              <a:t/>
            </a:r>
            <a:br>
              <a:rPr dirty="0" smtClean="0">
                <a:latin typeface="Times New Roman" panose="02020603050405020304" pitchFamily="18" charset="0"/>
                <a:cs typeface="Times New Roman" panose="02020603050405020304" pitchFamily="18" charset="0"/>
              </a:rPr>
            </a:br>
            <a:endParaRPr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07504" y="1726903"/>
            <a:ext cx="3744415" cy="5641403"/>
          </a:xfrm>
        </p:spPr>
        <p:txBody>
          <a:bodyPr>
            <a:normAutofit fontScale="95000" lnSpcReduction="10000"/>
          </a:bodyPr>
          <a:lstStyle/>
          <a:p>
            <a:pPr algn="just"/>
            <a:r>
              <a:rPr lang="en-US" altLang="zh-CN" dirty="0" smtClean="0">
                <a:latin typeface="Times New Roman" panose="02020603050405020304" pitchFamily="18" charset="0"/>
                <a:cs typeface="Times New Roman" panose="02020603050405020304" pitchFamily="18" charset="0"/>
              </a:rPr>
              <a:t>    </a:t>
            </a:r>
            <a:r>
              <a:rPr lang="zh-CN" altLang="zh-CN" sz="1900" dirty="0" smtClean="0">
                <a:latin typeface="Times New Roman" panose="02020603050405020304" pitchFamily="18" charset="0"/>
                <a:cs typeface="Times New Roman" panose="02020603050405020304" pitchFamily="18" charset="0"/>
              </a:rPr>
              <a:t>Yang </a:t>
            </a:r>
            <a:r>
              <a:rPr lang="zh-CN" altLang="zh-CN" sz="1900" dirty="0" smtClean="0">
                <a:solidFill>
                  <a:srgbClr val="C00000"/>
                </a:solidFill>
                <a:latin typeface="Times New Roman" panose="02020603050405020304" pitchFamily="18" charset="0"/>
                <a:cs typeface="Times New Roman" panose="02020603050405020304" pitchFamily="18" charset="0"/>
              </a:rPr>
              <a:t>Qunli</a:t>
            </a:r>
            <a:r>
              <a:rPr lang="en-US" altLang="zh-CN" sz="1900" dirty="0">
                <a:solidFill>
                  <a:srgbClr val="C00000"/>
                </a:solidFill>
                <a:latin typeface="Times New Roman" panose="02020603050405020304" pitchFamily="18" charset="0"/>
                <a:cs typeface="Times New Roman" panose="02020603050405020304" pitchFamily="18" charset="0"/>
              </a:rPr>
              <a:t> </a:t>
            </a:r>
            <a:r>
              <a:rPr lang="en-US" altLang="zh-CN" sz="1900" dirty="0" smtClean="0">
                <a:solidFill>
                  <a:srgbClr val="C00000"/>
                </a:solidFill>
                <a:latin typeface="Times New Roman" panose="02020603050405020304" pitchFamily="18" charset="0"/>
                <a:cs typeface="Times New Roman" panose="02020603050405020304" pitchFamily="18" charset="0"/>
              </a:rPr>
              <a:t>is from</a:t>
            </a:r>
            <a:r>
              <a:rPr lang="zh-CN" altLang="zh-CN" sz="1900" dirty="0" smtClean="0">
                <a:solidFill>
                  <a:srgbClr val="C00000"/>
                </a:solidFill>
                <a:latin typeface="Times New Roman" panose="02020603050405020304" pitchFamily="18" charset="0"/>
                <a:cs typeface="Times New Roman" panose="02020603050405020304" pitchFamily="18" charset="0"/>
              </a:rPr>
              <a:t> Yunyang </a:t>
            </a:r>
            <a:r>
              <a:rPr lang="en-US" altLang="zh-CN" sz="1900" dirty="0" smtClean="0">
                <a:solidFill>
                  <a:srgbClr val="C00000"/>
                </a:solidFill>
                <a:latin typeface="Times New Roman" panose="02020603050405020304" pitchFamily="18" charset="0"/>
                <a:cs typeface="Times New Roman" panose="02020603050405020304" pitchFamily="18" charset="0"/>
              </a:rPr>
              <a:t>, </a:t>
            </a:r>
            <a:r>
              <a:rPr lang="zh-CN" altLang="zh-CN" sz="1900" dirty="0" smtClean="0">
                <a:solidFill>
                  <a:srgbClr val="C00000"/>
                </a:solidFill>
                <a:latin typeface="Times New Roman" panose="02020603050405020304" pitchFamily="18" charset="0"/>
                <a:cs typeface="Times New Roman" panose="02020603050405020304" pitchFamily="18" charset="0"/>
              </a:rPr>
              <a:t>Hubei </a:t>
            </a:r>
            <a:r>
              <a:rPr lang="zh-CN" altLang="zh-CN" sz="1900" dirty="0" smtClean="0">
                <a:latin typeface="Times New Roman" panose="02020603050405020304" pitchFamily="18" charset="0"/>
                <a:cs typeface="Times New Roman" panose="02020603050405020304" pitchFamily="18" charset="0"/>
              </a:rPr>
              <a:t>province. </a:t>
            </a:r>
            <a:r>
              <a:rPr lang="en-US" altLang="zh-CN" sz="1900" dirty="0" smtClean="0">
                <a:solidFill>
                  <a:srgbClr val="C00000"/>
                </a:solidFill>
                <a:latin typeface="Times New Roman" panose="02020603050405020304" pitchFamily="18" charset="0"/>
                <a:cs typeface="Times New Roman" panose="02020603050405020304" pitchFamily="18" charset="0"/>
              </a:rPr>
              <a:t>He achieved the Level </a:t>
            </a:r>
            <a:r>
              <a:rPr lang="zh-CN" altLang="zh-CN" sz="1900" dirty="0" smtClean="0">
                <a:solidFill>
                  <a:srgbClr val="C00000"/>
                </a:solidFill>
                <a:latin typeface="Times New Roman" panose="02020603050405020304" pitchFamily="18" charset="0"/>
                <a:cs typeface="Times New Roman" panose="02020603050405020304" pitchFamily="18" charset="0"/>
              </a:rPr>
              <a:t>eigh</a:t>
            </a:r>
            <a:r>
              <a:rPr lang="en-US" altLang="zh-CN" sz="1900" dirty="0" smtClean="0">
                <a:solidFill>
                  <a:srgbClr val="C00000"/>
                </a:solidFill>
                <a:latin typeface="Times New Roman" panose="02020603050405020304" pitchFamily="18" charset="0"/>
                <a:cs typeface="Times New Roman" panose="02020603050405020304" pitchFamily="18" charset="0"/>
              </a:rPr>
              <a:t>t </a:t>
            </a:r>
            <a:r>
              <a:rPr lang="zh-CN" altLang="zh-CN" sz="1900" dirty="0" smtClean="0">
                <a:solidFill>
                  <a:srgbClr val="C00000"/>
                </a:solidFill>
                <a:latin typeface="Times New Roman" panose="02020603050405020304" pitchFamily="18" charset="0"/>
                <a:cs typeface="Times New Roman" panose="02020603050405020304" pitchFamily="18" charset="0"/>
              </a:rPr>
              <a:t>of Chinese Wushu,</a:t>
            </a:r>
            <a:r>
              <a:rPr lang="zh-CN" altLang="zh-CN" sz="1900" dirty="0" smtClean="0">
                <a:latin typeface="Times New Roman" panose="02020603050405020304" pitchFamily="18" charset="0"/>
                <a:cs typeface="Times New Roman" panose="02020603050405020304" pitchFamily="18" charset="0"/>
              </a:rPr>
              <a:t> National Wushu senior coach, national referee</a:t>
            </a:r>
            <a:r>
              <a:rPr lang="en-US" altLang="zh-CN" sz="1900" dirty="0" smtClean="0">
                <a:latin typeface="Times New Roman" panose="02020603050405020304" pitchFamily="18" charset="0"/>
                <a:cs typeface="Times New Roman" panose="02020603050405020304" pitchFamily="18" charset="0"/>
              </a:rPr>
              <a:t>, </a:t>
            </a:r>
            <a:r>
              <a:rPr lang="zh-CN" altLang="zh-CN" sz="1900" dirty="0" smtClean="0">
                <a:latin typeface="Times New Roman" panose="02020603050405020304" pitchFamily="18" charset="0"/>
                <a:cs typeface="Times New Roman" panose="02020603050405020304" pitchFamily="18" charset="0"/>
              </a:rPr>
              <a:t>the inheritor of Hubei's intangible cultural heritage Wudang martial arts. He is currently vice president and professor of martial arts at Wudang Mountains International Wushu Academy, Wuhan Sports Institute.</a:t>
            </a:r>
          </a:p>
          <a:p>
            <a:pPr algn="just"/>
            <a:r>
              <a:rPr lang="en-US" altLang="zh-CN" sz="1900" dirty="0" smtClean="0">
                <a:solidFill>
                  <a:srgbClr val="C00000"/>
                </a:solidFill>
                <a:latin typeface="Times New Roman" panose="02020603050405020304" pitchFamily="18" charset="0"/>
                <a:cs typeface="Times New Roman" panose="02020603050405020304" pitchFamily="18" charset="0"/>
              </a:rPr>
              <a:t>Feelings:</a:t>
            </a:r>
            <a:endParaRPr lang="zh-CN" altLang="zh-CN" sz="1900" dirty="0" smtClean="0">
              <a:solidFill>
                <a:srgbClr val="C00000"/>
              </a:solidFill>
              <a:latin typeface="Times New Roman" panose="02020603050405020304" pitchFamily="18" charset="0"/>
              <a:cs typeface="Times New Roman" panose="02020603050405020304" pitchFamily="18" charset="0"/>
            </a:endParaRPr>
          </a:p>
          <a:p>
            <a:pPr algn="just"/>
            <a:r>
              <a:rPr lang="en-US" altLang="zh-CN" sz="1900" dirty="0" smtClean="0">
                <a:solidFill>
                  <a:srgbClr val="C00000"/>
                </a:solidFill>
                <a:latin typeface="Times New Roman" panose="02020603050405020304" pitchFamily="18" charset="0"/>
                <a:cs typeface="Times New Roman" panose="02020603050405020304" pitchFamily="18" charset="0"/>
              </a:rPr>
              <a:t>    Practicing and inheriting </a:t>
            </a:r>
            <a:r>
              <a:rPr lang="zh-CN" altLang="zh-CN" sz="1900" dirty="0" smtClean="0">
                <a:solidFill>
                  <a:srgbClr val="C00000"/>
                </a:solidFill>
                <a:latin typeface="Times New Roman" panose="02020603050405020304" pitchFamily="18" charset="0"/>
                <a:cs typeface="Times New Roman" panose="02020603050405020304" pitchFamily="18" charset="0"/>
              </a:rPr>
              <a:t>martial </a:t>
            </a:r>
            <a:r>
              <a:rPr lang="zh-CN" altLang="zh-CN" sz="1900" dirty="0" smtClean="0">
                <a:latin typeface="Times New Roman" panose="02020603050405020304" pitchFamily="18" charset="0"/>
                <a:cs typeface="Times New Roman" panose="02020603050405020304" pitchFamily="18" charset="0"/>
              </a:rPr>
              <a:t>arts are both physical and mental enjoyment and social responsibility.</a:t>
            </a:r>
          </a:p>
          <a:p>
            <a:pPr algn="just"/>
            <a:r>
              <a:rPr lang="en-US" altLang="zh-CN" sz="1900" dirty="0" smtClean="0">
                <a:solidFill>
                  <a:srgbClr val="FF0000"/>
                </a:solidFill>
                <a:latin typeface="Times New Roman" panose="02020603050405020304" pitchFamily="18" charset="0"/>
                <a:cs typeface="Times New Roman" panose="02020603050405020304" pitchFamily="18" charset="0"/>
              </a:rPr>
              <a:t>    Advocate </a:t>
            </a:r>
            <a:r>
              <a:rPr lang="en-US" altLang="zh-CN" sz="1900" dirty="0" err="1" smtClean="0">
                <a:solidFill>
                  <a:srgbClr val="FF0000"/>
                </a:solidFill>
                <a:latin typeface="Times New Roman" panose="02020603050405020304" pitchFamily="18" charset="0"/>
                <a:cs typeface="Times New Roman" panose="02020603050405020304" pitchFamily="18" charset="0"/>
              </a:rPr>
              <a:t>Wushu</a:t>
            </a:r>
            <a:r>
              <a:rPr lang="en-US" altLang="zh-CN" sz="1900" dirty="0" smtClean="0">
                <a:solidFill>
                  <a:srgbClr val="FF0000"/>
                </a:solidFill>
                <a:latin typeface="Times New Roman" panose="02020603050405020304" pitchFamily="18" charset="0"/>
                <a:cs typeface="Times New Roman" panose="02020603050405020304" pitchFamily="18" charset="0"/>
              </a:rPr>
              <a:t> </a:t>
            </a:r>
            <a:r>
              <a:rPr lang="zh-CN" altLang="zh-CN" sz="1900" dirty="0" smtClean="0">
                <a:solidFill>
                  <a:srgbClr val="FF0000"/>
                </a:solidFill>
                <a:latin typeface="Times New Roman" panose="02020603050405020304" pitchFamily="18" charset="0"/>
                <a:cs typeface="Times New Roman" panose="02020603050405020304" pitchFamily="18" charset="0"/>
              </a:rPr>
              <a:t>and </a:t>
            </a:r>
            <a:r>
              <a:rPr lang="en-US" altLang="zh-CN" sz="1900" dirty="0" err="1" smtClean="0">
                <a:solidFill>
                  <a:srgbClr val="FF0000"/>
                </a:solidFill>
                <a:latin typeface="Times New Roman" panose="02020603050405020304" pitchFamily="18" charset="0"/>
                <a:cs typeface="Times New Roman" panose="02020603050405020304" pitchFamily="18" charset="0"/>
              </a:rPr>
              <a:t>valu</a:t>
            </a:r>
            <a:r>
              <a:rPr lang="zh-CN" altLang="zh-CN" sz="1900" dirty="0" smtClean="0">
                <a:solidFill>
                  <a:srgbClr val="FF0000"/>
                </a:solidFill>
                <a:latin typeface="Times New Roman" panose="02020603050405020304" pitchFamily="18" charset="0"/>
                <a:cs typeface="Times New Roman" panose="02020603050405020304" pitchFamily="18" charset="0"/>
              </a:rPr>
              <a:t>ing </a:t>
            </a:r>
            <a:r>
              <a:rPr lang="en-US" altLang="zh-CN" sz="1900" dirty="0" smtClean="0">
                <a:solidFill>
                  <a:srgbClr val="FF0000"/>
                </a:solidFill>
                <a:latin typeface="Times New Roman" panose="02020603050405020304" pitchFamily="18" charset="0"/>
                <a:cs typeface="Times New Roman" panose="02020603050405020304" pitchFamily="18" charset="0"/>
              </a:rPr>
              <a:t>virtue, regard the greatest kindness as water </a:t>
            </a:r>
            <a:r>
              <a:rPr lang="zh-CN" altLang="zh-CN" sz="1900" dirty="0" smtClean="0">
                <a:latin typeface="Times New Roman" panose="02020603050405020304" pitchFamily="18" charset="0"/>
                <a:cs typeface="Times New Roman" panose="02020603050405020304" pitchFamily="18" charset="0"/>
              </a:rPr>
              <a:t>are both professional virtues and principles of</a:t>
            </a:r>
            <a:r>
              <a:rPr lang="en-US" altLang="zh-CN" sz="1900" dirty="0" smtClean="0">
                <a:latin typeface="Times New Roman" panose="02020603050405020304" pitchFamily="18" charset="0"/>
                <a:cs typeface="Times New Roman" panose="02020603050405020304" pitchFamily="18" charset="0"/>
              </a:rPr>
              <a:t> behaving as a</a:t>
            </a:r>
            <a:r>
              <a:rPr lang="zh-CN" altLang="zh-CN" sz="1900" dirty="0" smtClean="0">
                <a:latin typeface="Times New Roman" panose="02020603050405020304" pitchFamily="18" charset="0"/>
                <a:cs typeface="Times New Roman" panose="02020603050405020304" pitchFamily="18" charset="0"/>
              </a:rPr>
              <a:t> human.</a:t>
            </a:r>
            <a:endParaRPr lang="en-US" altLang="zh-CN" sz="1900" dirty="0" smtClean="0">
              <a:latin typeface="Times New Roman" panose="02020603050405020304" pitchFamily="18" charset="0"/>
              <a:cs typeface="Times New Roman" panose="02020603050405020304" pitchFamily="18" charset="0"/>
            </a:endParaRPr>
          </a:p>
          <a:p>
            <a:pPr algn="just"/>
            <a:endParaRPr lang="zh-CN" altLang="zh-CN" dirty="0" smtClean="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    </a:t>
            </a:r>
            <a:endParaRPr lang="zh-CN" altLang="zh-CN" dirty="0" smtClean="0"/>
          </a:p>
          <a:p>
            <a:endParaRPr lang="zh-CN" altLang="en-US" dirty="0"/>
          </a:p>
        </p:txBody>
      </p:sp>
      <p:pic>
        <p:nvPicPr>
          <p:cNvPr id="2050" name="Picture 2" descr="C:\Users\yvonne\Documents\武当山\加拿大\杨群力\杨群力2.jpg"/>
          <p:cNvPicPr>
            <a:picLocks noGrp="1" noChangeAspect="1" noChangeArrowheads="1"/>
          </p:cNvPicPr>
          <p:nvPr>
            <p:ph idx="1"/>
          </p:nvPr>
        </p:nvPicPr>
        <p:blipFill>
          <a:blip r:embed="rId2" cstate="print"/>
          <a:srcRect/>
          <a:stretch>
            <a:fillRect/>
          </a:stretch>
        </p:blipFill>
        <p:spPr bwMode="auto">
          <a:xfrm>
            <a:off x="4067944" y="1916832"/>
            <a:ext cx="4564733" cy="41044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7704856" cy="1162050"/>
          </a:xfrm>
        </p:spPr>
        <p:txBody>
          <a:bodyPr>
            <a:normAutofit fontScale="90000"/>
          </a:bodyPr>
          <a:lstStyle/>
          <a:p>
            <a:r>
              <a:rPr dirty="0" smtClean="0"/>
              <a:t/>
            </a:r>
            <a:br>
              <a:rPr dirty="0" smtClean="0"/>
            </a:br>
            <a:r>
              <a:rPr dirty="0" smtClean="0"/>
              <a:t/>
            </a:r>
            <a:br>
              <a:rPr dirty="0" smtClean="0"/>
            </a:br>
            <a:r>
              <a:rPr dirty="0" smtClean="0"/>
              <a:t/>
            </a:r>
            <a:br>
              <a:rPr dirty="0" smtClean="0"/>
            </a:br>
            <a:r>
              <a:rPr dirty="0" smtClean="0"/>
              <a:t/>
            </a:r>
            <a:br>
              <a:rPr dirty="0" smtClean="0"/>
            </a:br>
            <a:r>
              <a:rPr sz="2200" dirty="0" err="1" smtClean="0">
                <a:latin typeface="Times New Roman" panose="02020603050405020304" pitchFamily="18" charset="0"/>
                <a:cs typeface="Times New Roman" panose="02020603050405020304" pitchFamily="18" charset="0"/>
              </a:rPr>
              <a:t>Zhong</a:t>
            </a:r>
            <a:r>
              <a:rPr sz="2200" dirty="0" smtClean="0">
                <a:latin typeface="Times New Roman" panose="02020603050405020304" pitchFamily="18" charset="0"/>
                <a:cs typeface="Times New Roman" panose="02020603050405020304" pitchFamily="18" charset="0"/>
              </a:rPr>
              <a:t> </a:t>
            </a:r>
            <a:r>
              <a:rPr sz="2200" dirty="0" err="1" smtClean="0">
                <a:latin typeface="Times New Roman" panose="02020603050405020304" pitchFamily="18" charset="0"/>
                <a:cs typeface="Times New Roman" panose="02020603050405020304" pitchFamily="18" charset="0"/>
              </a:rPr>
              <a:t>Xueyong</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altLang="zh-CN" sz="2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F</a:t>
            </a:r>
            <a:r>
              <a:rPr dirty="0" smtClean="0">
                <a:latin typeface="Times New Roman" panose="02020603050405020304" pitchFamily="18" charset="0"/>
                <a:cs typeface="Times New Roman" panose="02020603050405020304" pitchFamily="18" charset="0"/>
              </a:rPr>
              <a:t>ounder of </a:t>
            </a:r>
            <a:r>
              <a:rPr lang="en-US" dirty="0" err="1" smtClean="0">
                <a:latin typeface="Times New Roman" panose="02020603050405020304" pitchFamily="18" charset="0"/>
                <a:cs typeface="Times New Roman" panose="02020603050405020304" pitchFamily="18" charset="0"/>
              </a:rPr>
              <a:t>Daowei</a:t>
            </a:r>
            <a:r>
              <a:rPr lang="en-US" dirty="0" smtClean="0">
                <a:latin typeface="Times New Roman" panose="02020603050405020304" pitchFamily="18" charset="0"/>
                <a:cs typeface="Times New Roman" panose="02020603050405020304" pitchFamily="18" charset="0"/>
              </a:rPr>
              <a:t> Cottage</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Member of council </a:t>
            </a:r>
            <a:r>
              <a:rPr lang="en-US" altLang="zh-CN" dirty="0">
                <a:latin typeface="Times New Roman" panose="02020603050405020304" pitchFamily="18" charset="0"/>
                <a:cs typeface="Times New Roman" panose="02020603050405020304" pitchFamily="18" charset="0"/>
              </a:rPr>
              <a:t>of the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Taoist Cultural Development Center</a:t>
            </a:r>
            <a:br>
              <a:rPr lang="en-US" altLang="zh-CN" dirty="0">
                <a:latin typeface="Times New Roman" panose="02020603050405020304" pitchFamily="18" charset="0"/>
                <a:cs typeface="Times New Roman" panose="02020603050405020304" pitchFamily="18" charset="0"/>
              </a:rPr>
            </a:br>
            <a:endParaRPr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251520" y="1196752"/>
            <a:ext cx="4464496" cy="7074942"/>
          </a:xfrm>
        </p:spPr>
        <p:txBody>
          <a:bodyPr>
            <a:noAutofit/>
          </a:bodyPr>
          <a:lstStyle/>
          <a:p>
            <a:pPr algn="just"/>
            <a:r>
              <a:rPr lang="en-US" altLang="zh-CN" sz="1200" dirty="0" smtClean="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Zhong</a:t>
            </a:r>
            <a:r>
              <a:rPr lang="en-US" altLang="zh-CN" dirty="0" smtClean="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Xueyong</a:t>
            </a:r>
            <a:r>
              <a:rPr lang="en-US" altLang="zh-CN" dirty="0">
                <a:latin typeface="Times New Roman" panose="02020603050405020304" pitchFamily="18" charset="0"/>
                <a:cs typeface="Times New Roman" panose="02020603050405020304" pitchFamily="18" charset="0"/>
              </a:rPr>
              <a:t>, a Taoist priest, inherited the martial arts from the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at his childhood, and later converted to </a:t>
            </a:r>
            <a:r>
              <a:rPr lang="en-US" altLang="zh-CN" dirty="0" smtClean="0">
                <a:latin typeface="Times New Roman" panose="02020603050405020304" pitchFamily="18" charset="0"/>
                <a:cs typeface="Times New Roman" panose="02020603050405020304" pitchFamily="18" charset="0"/>
              </a:rPr>
              <a:t>Taoism. </a:t>
            </a:r>
            <a:r>
              <a:rPr lang="en-US" altLang="zh-CN" dirty="0">
                <a:latin typeface="Times New Roman" panose="02020603050405020304" pitchFamily="18" charset="0"/>
                <a:cs typeface="Times New Roman" panose="02020603050405020304" pitchFamily="18" charset="0"/>
              </a:rPr>
              <a:t>He worshipped President Li </a:t>
            </a:r>
            <a:r>
              <a:rPr lang="en-US" altLang="zh-CN" dirty="0" err="1">
                <a:latin typeface="Times New Roman" panose="02020603050405020304" pitchFamily="18" charset="0"/>
                <a:cs typeface="Times New Roman" panose="02020603050405020304" pitchFamily="18" charset="0"/>
              </a:rPr>
              <a:t>Guangfu</a:t>
            </a:r>
            <a:r>
              <a:rPr lang="en-US" altLang="zh-CN" dirty="0">
                <a:latin typeface="Times New Roman" panose="02020603050405020304" pitchFamily="18" charset="0"/>
                <a:cs typeface="Times New Roman" panose="02020603050405020304" pitchFamily="18" charset="0"/>
              </a:rPr>
              <a:t> as his master and recited Taoist classics.</a:t>
            </a:r>
          </a:p>
          <a:p>
            <a:pPr algn="just"/>
            <a:r>
              <a:rPr lang="en-US" altLang="zh-CN" dirty="0" smtClean="0">
                <a:latin typeface="Times New Roman" panose="02020603050405020304" pitchFamily="18" charset="0"/>
                <a:cs typeface="Times New Roman" panose="02020603050405020304" pitchFamily="18" charset="0"/>
              </a:rPr>
              <a:t>    In </a:t>
            </a:r>
            <a:r>
              <a:rPr lang="en-US" altLang="zh-CN" dirty="0">
                <a:latin typeface="Times New Roman" panose="02020603050405020304" pitchFamily="18" charset="0"/>
                <a:cs typeface="Times New Roman" panose="02020603050405020304" pitchFamily="18" charset="0"/>
              </a:rPr>
              <a:t>1996, he began to be the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Martial Arts coach; in 1997 </a:t>
            </a:r>
            <a:r>
              <a:rPr lang="en-US" altLang="zh-CN" dirty="0">
                <a:solidFill>
                  <a:srgbClr val="C00000"/>
                </a:solidFill>
                <a:latin typeface="Times New Roman" panose="02020603050405020304" pitchFamily="18" charset="0"/>
                <a:cs typeface="Times New Roman" panose="02020603050405020304" pitchFamily="18" charset="0"/>
              </a:rPr>
              <a:t>he won champion of </a:t>
            </a:r>
            <a:r>
              <a:rPr lang="en-US" altLang="zh-CN" dirty="0">
                <a:latin typeface="Times New Roman" panose="02020603050405020304" pitchFamily="18" charset="0"/>
                <a:cs typeface="Times New Roman" panose="02020603050405020304" pitchFamily="18" charset="0"/>
              </a:rPr>
              <a:t>the first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Martial Arts Traditional </a:t>
            </a:r>
            <a:r>
              <a:rPr lang="en-US" altLang="zh-CN" dirty="0" err="1">
                <a:latin typeface="Times New Roman" panose="02020603050405020304" pitchFamily="18" charset="0"/>
                <a:cs typeface="Times New Roman" panose="02020603050405020304" pitchFamily="18" charset="0"/>
              </a:rPr>
              <a:t>Wushu</a:t>
            </a:r>
            <a:r>
              <a:rPr lang="en-US" altLang="zh-CN" dirty="0">
                <a:latin typeface="Times New Roman" panose="02020603050405020304" pitchFamily="18" charset="0"/>
                <a:cs typeface="Times New Roman" panose="02020603050405020304" pitchFamily="18" charset="0"/>
              </a:rPr>
              <a:t> Culture Festival; in 2000 he won the champion of the first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Wushu</a:t>
            </a:r>
            <a:r>
              <a:rPr lang="en-US" altLang="zh-CN" dirty="0">
                <a:latin typeface="Times New Roman" panose="02020603050405020304" pitchFamily="18" charset="0"/>
                <a:cs typeface="Times New Roman" panose="02020603050405020304" pitchFamily="18" charset="0"/>
              </a:rPr>
              <a:t> </a:t>
            </a:r>
            <a:r>
              <a:rPr lang="en-US" altLang="zh-CN" dirty="0">
                <a:solidFill>
                  <a:srgbClr val="C00000"/>
                </a:solidFill>
                <a:latin typeface="Times New Roman" panose="02020603050405020304" pitchFamily="18" charset="0"/>
                <a:cs typeface="Times New Roman" panose="02020603050405020304" pitchFamily="18" charset="0"/>
              </a:rPr>
              <a:t>free combat </a:t>
            </a:r>
            <a:r>
              <a:rPr lang="en-US" altLang="zh-CN" dirty="0">
                <a:latin typeface="Times New Roman" panose="02020603050405020304" pitchFamily="18" charset="0"/>
                <a:cs typeface="Times New Roman" panose="02020603050405020304" pitchFamily="18" charset="0"/>
              </a:rPr>
              <a:t>Competition 65 kilogram class; from 2004 to 2008 years he was the Vice Dean of </a:t>
            </a:r>
            <a:r>
              <a:rPr lang="en-US" altLang="zh-CN" dirty="0" err="1">
                <a:latin typeface="Times New Roman" panose="02020603050405020304" pitchFamily="18" charset="0"/>
                <a:cs typeface="Times New Roman" panose="02020603050405020304" pitchFamily="18" charset="0"/>
              </a:rPr>
              <a:t>Wudang</a:t>
            </a:r>
            <a:r>
              <a:rPr lang="en-US" altLang="zh-CN" dirty="0">
                <a:latin typeface="Times New Roman" panose="02020603050405020304" pitchFamily="18" charset="0"/>
                <a:cs typeface="Times New Roman" panose="02020603050405020304" pitchFamily="18" charset="0"/>
              </a:rPr>
              <a:t> Taoist </a:t>
            </a:r>
            <a:r>
              <a:rPr lang="en-US" altLang="zh-CN" dirty="0" err="1">
                <a:latin typeface="Times New Roman" panose="02020603050405020304" pitchFamily="18" charset="0"/>
                <a:cs typeface="Times New Roman" panose="02020603050405020304" pitchFamily="18" charset="0"/>
              </a:rPr>
              <a:t>Kungfu</a:t>
            </a:r>
            <a:r>
              <a:rPr lang="en-US" altLang="zh-CN" dirty="0">
                <a:latin typeface="Times New Roman" panose="02020603050405020304" pitchFamily="18" charset="0"/>
                <a:cs typeface="Times New Roman" panose="02020603050405020304" pitchFamily="18" charset="0"/>
              </a:rPr>
              <a:t> academy, head coach. He has been abroad for many times with the group to </a:t>
            </a:r>
            <a:r>
              <a:rPr lang="en-US" altLang="zh-CN" dirty="0">
                <a:solidFill>
                  <a:srgbClr val="C00000"/>
                </a:solidFill>
                <a:latin typeface="Times New Roman" panose="02020603050405020304" pitchFamily="18" charset="0"/>
                <a:cs typeface="Times New Roman" panose="02020603050405020304" pitchFamily="18" charset="0"/>
              </a:rPr>
              <a:t>organize exchange activities and shows. </a:t>
            </a:r>
            <a:r>
              <a:rPr lang="en-US" altLang="zh-CN" dirty="0">
                <a:latin typeface="Times New Roman" panose="02020603050405020304" pitchFamily="18" charset="0"/>
                <a:cs typeface="Times New Roman" panose="02020603050405020304" pitchFamily="18" charset="0"/>
              </a:rPr>
              <a:t>In 2008, he was awarded </a:t>
            </a:r>
            <a:r>
              <a:rPr lang="en-US" altLang="zh-CN" dirty="0" smtClean="0">
                <a:latin typeface="Times New Roman" panose="02020603050405020304" pitchFamily="18" charset="0"/>
                <a:cs typeface="Times New Roman" panose="02020603050405020304" pitchFamily="18" charset="0"/>
              </a:rPr>
              <a:t>title in </a:t>
            </a:r>
            <a:r>
              <a:rPr lang="en-US" altLang="zh-CN" dirty="0">
                <a:latin typeface="Times New Roman" panose="02020603050405020304" pitchFamily="18" charset="0"/>
                <a:cs typeface="Times New Roman" panose="02020603050405020304" pitchFamily="18" charset="0"/>
              </a:rPr>
              <a:t>the third section of the international traditional martial arts </a:t>
            </a:r>
            <a:r>
              <a:rPr lang="en-US" altLang="zh-CN" dirty="0" smtClean="0">
                <a:latin typeface="Times New Roman" panose="02020603050405020304" pitchFamily="18" charset="0"/>
                <a:cs typeface="Times New Roman" panose="02020603050405020304" pitchFamily="18" charset="0"/>
              </a:rPr>
              <a:t>festival; </a:t>
            </a:r>
            <a:r>
              <a:rPr lang="en-US" altLang="zh-CN" dirty="0">
                <a:latin typeface="Times New Roman" panose="02020603050405020304" pitchFamily="18" charset="0"/>
                <a:cs typeface="Times New Roman" panose="02020603050405020304" pitchFamily="18" charset="0"/>
              </a:rPr>
              <a:t>in 2008-2010, he furthered his education in Philosophy Apartment of People’s University of China.</a:t>
            </a:r>
          </a:p>
          <a:p>
            <a:pPr algn="just"/>
            <a:r>
              <a:rPr lang="en-US" altLang="zh-CN" dirty="0" smtClean="0">
                <a:latin typeface="Times New Roman" panose="02020603050405020304" pitchFamily="18" charset="0"/>
                <a:cs typeface="Times New Roman" panose="02020603050405020304" pitchFamily="18" charset="0"/>
              </a:rPr>
              <a:t>    </a:t>
            </a:r>
            <a:r>
              <a:rPr lang="en-US" altLang="zh-CN" dirty="0" smtClean="0">
                <a:solidFill>
                  <a:srgbClr val="C00000"/>
                </a:solidFill>
                <a:latin typeface="Times New Roman" panose="02020603050405020304" pitchFamily="18" charset="0"/>
                <a:cs typeface="Times New Roman" panose="02020603050405020304" pitchFamily="18" charset="0"/>
              </a:rPr>
              <a:t>The </a:t>
            </a:r>
            <a:r>
              <a:rPr lang="en-US" altLang="zh-CN" dirty="0">
                <a:solidFill>
                  <a:srgbClr val="C00000"/>
                </a:solidFill>
                <a:latin typeface="Times New Roman" panose="02020603050405020304" pitchFamily="18" charset="0"/>
                <a:cs typeface="Times New Roman" panose="02020603050405020304" pitchFamily="18" charset="0"/>
              </a:rPr>
              <a:t>essence and core of </a:t>
            </a:r>
            <a:r>
              <a:rPr lang="en-US" altLang="zh-CN" dirty="0" smtClean="0">
                <a:solidFill>
                  <a:srgbClr val="C00000"/>
                </a:solidFill>
                <a:latin typeface="Times New Roman" panose="02020603050405020304" pitchFamily="18" charset="0"/>
                <a:cs typeface="Times New Roman" panose="02020603050405020304" pitchFamily="18" charset="0"/>
              </a:rPr>
              <a:t>playing </a:t>
            </a:r>
            <a:r>
              <a:rPr lang="en-US" altLang="zh-CN" dirty="0">
                <a:solidFill>
                  <a:srgbClr val="C00000"/>
                </a:solidFill>
                <a:latin typeface="Times New Roman" panose="02020603050405020304" pitchFamily="18" charset="0"/>
                <a:cs typeface="Times New Roman" panose="02020603050405020304" pitchFamily="18" charset="0"/>
              </a:rPr>
              <a:t>the role of martial </a:t>
            </a:r>
            <a:r>
              <a:rPr lang="en-US" altLang="zh-CN" dirty="0" smtClean="0">
                <a:solidFill>
                  <a:srgbClr val="C00000"/>
                </a:solidFill>
                <a:latin typeface="Times New Roman" panose="02020603050405020304" pitchFamily="18" charset="0"/>
                <a:cs typeface="Times New Roman" panose="02020603050405020304" pitchFamily="18" charset="0"/>
              </a:rPr>
              <a:t>arts</a:t>
            </a:r>
            <a:r>
              <a:rPr lang="en-US" altLang="zh-CN" dirty="0" smtClean="0">
                <a:latin typeface="Times New Roman" panose="02020603050405020304" pitchFamily="18" charset="0"/>
                <a:cs typeface="Times New Roman" panose="02020603050405020304" pitchFamily="18" charset="0"/>
              </a:rPr>
              <a:t> must </a:t>
            </a:r>
            <a:r>
              <a:rPr lang="en-US" altLang="zh-CN" dirty="0">
                <a:latin typeface="Times New Roman" panose="02020603050405020304" pitchFamily="18" charset="0"/>
                <a:cs typeface="Times New Roman" panose="02020603050405020304" pitchFamily="18" charset="0"/>
              </a:rPr>
              <a:t>be the simplicity of the subtlety. </a:t>
            </a:r>
            <a:r>
              <a:rPr lang="en-US" altLang="zh-CN" dirty="0" smtClean="0">
                <a:solidFill>
                  <a:srgbClr val="C00000"/>
                </a:solidFill>
                <a:latin typeface="Times New Roman" panose="02020603050405020304" pitchFamily="18" charset="0"/>
                <a:cs typeface="Times New Roman" panose="02020603050405020304" pitchFamily="18" charset="0"/>
              </a:rPr>
              <a:t>Complying</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with heaven and earth, all things originate from Tao, and the nature of Tao begins to be natural, and the philosophy as well as the nature could be gained through </a:t>
            </a:r>
            <a:r>
              <a:rPr lang="en-US" altLang="zh-CN" dirty="0" smtClean="0">
                <a:latin typeface="Times New Roman" panose="02020603050405020304" pitchFamily="18" charset="0"/>
                <a:cs typeface="Times New Roman" panose="02020603050405020304" pitchFamily="18" charset="0"/>
              </a:rPr>
              <a:t>self-understanding</a:t>
            </a:r>
            <a:r>
              <a:rPr lang="en-US" altLang="zh-CN" dirty="0">
                <a:latin typeface="Times New Roman" panose="02020603050405020304" pitchFamily="18" charset="0"/>
                <a:cs typeface="Times New Roman" panose="02020603050405020304" pitchFamily="18" charset="0"/>
              </a:rPr>
              <a:t>. The establishment of </a:t>
            </a:r>
            <a:r>
              <a:rPr lang="en-US" altLang="zh-CN" dirty="0" err="1" smtClean="0">
                <a:latin typeface="Times New Roman" panose="02020603050405020304" pitchFamily="18" charset="0"/>
                <a:cs typeface="Times New Roman" panose="02020603050405020304" pitchFamily="18" charset="0"/>
              </a:rPr>
              <a:t>DaoWei</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cottage </a:t>
            </a:r>
            <a:r>
              <a:rPr lang="en-US" altLang="zh-CN" dirty="0" smtClean="0">
                <a:solidFill>
                  <a:srgbClr val="C00000"/>
                </a:solidFill>
                <a:latin typeface="Times New Roman" panose="02020603050405020304" pitchFamily="18" charset="0"/>
                <a:cs typeface="Times New Roman" panose="02020603050405020304" pitchFamily="18" charset="0"/>
              </a:rPr>
              <a:t>made him </a:t>
            </a:r>
            <a:r>
              <a:rPr lang="en-US" altLang="zh-CN" dirty="0" smtClean="0">
                <a:latin typeface="Times New Roman" panose="02020603050405020304" pitchFamily="18" charset="0"/>
                <a:cs typeface="Times New Roman" panose="02020603050405020304" pitchFamily="18" charset="0"/>
              </a:rPr>
              <a:t>began </a:t>
            </a:r>
            <a:r>
              <a:rPr lang="en-US" altLang="zh-CN" dirty="0">
                <a:latin typeface="Times New Roman" panose="02020603050405020304" pitchFamily="18" charset="0"/>
                <a:cs typeface="Times New Roman" panose="02020603050405020304" pitchFamily="18" charset="0"/>
              </a:rPr>
              <a:t>his journey of repairing himself and benefiting people and benefiting the world, and </a:t>
            </a:r>
            <a:r>
              <a:rPr lang="en-US" altLang="zh-CN" dirty="0" smtClean="0">
                <a:solidFill>
                  <a:srgbClr val="C00000"/>
                </a:solidFill>
                <a:latin typeface="Times New Roman" panose="02020603050405020304" pitchFamily="18" charset="0"/>
                <a:cs typeface="Times New Roman" panose="02020603050405020304" pitchFamily="18" charset="0"/>
              </a:rPr>
              <a:t>this </a:t>
            </a:r>
            <a:r>
              <a:rPr lang="en-US" altLang="zh-CN" dirty="0" smtClean="0">
                <a:latin typeface="Times New Roman" panose="02020603050405020304" pitchFamily="18" charset="0"/>
                <a:cs typeface="Times New Roman" panose="02020603050405020304" pitchFamily="18" charset="0"/>
              </a:rPr>
              <a:t>became </a:t>
            </a:r>
            <a:r>
              <a:rPr lang="en-US" altLang="zh-CN" dirty="0">
                <a:latin typeface="Times New Roman" panose="02020603050405020304" pitchFamily="18" charset="0"/>
                <a:cs typeface="Times New Roman" panose="02020603050405020304" pitchFamily="18" charset="0"/>
              </a:rPr>
              <a:t>an important mission of </a:t>
            </a:r>
            <a:r>
              <a:rPr lang="en-US" altLang="zh-CN" dirty="0" smtClean="0">
                <a:latin typeface="Times New Roman" panose="02020603050405020304" pitchFamily="18" charset="0"/>
                <a:cs typeface="Times New Roman" panose="02020603050405020304" pitchFamily="18" charset="0"/>
              </a:rPr>
              <a:t>Master </a:t>
            </a:r>
            <a:r>
              <a:rPr lang="en-US" altLang="zh-CN" dirty="0" err="1" smtClean="0">
                <a:latin typeface="Times New Roman" panose="02020603050405020304" pitchFamily="18" charset="0"/>
                <a:cs typeface="Times New Roman" panose="02020603050405020304" pitchFamily="18" charset="0"/>
              </a:rPr>
              <a:t>Zhong’s</a:t>
            </a:r>
            <a:r>
              <a:rPr lang="en-US" altLang="zh-CN" dirty="0" smtClean="0">
                <a:latin typeface="Times New Roman" panose="02020603050405020304" pitchFamily="18" charset="0"/>
                <a:cs typeface="Times New Roman" panose="02020603050405020304" pitchFamily="18" charset="0"/>
              </a:rPr>
              <a:t> life.</a:t>
            </a:r>
          </a:p>
          <a:p>
            <a:pPr algn="just"/>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146" name="Picture 2" descr="C:\Users\yvonne\Documents\武当山\加拿大\钟学勇\钟学勇.jpg"/>
          <p:cNvPicPr>
            <a:picLocks noGrp="1" noChangeAspect="1" noChangeArrowheads="1"/>
          </p:cNvPicPr>
          <p:nvPr>
            <p:ph idx="1"/>
          </p:nvPr>
        </p:nvPicPr>
        <p:blipFill>
          <a:blip r:embed="rId2" cstate="print"/>
          <a:srcRect/>
          <a:stretch>
            <a:fillRect/>
          </a:stretch>
        </p:blipFill>
        <p:spPr bwMode="auto">
          <a:xfrm>
            <a:off x="4788024" y="1416359"/>
            <a:ext cx="3902075" cy="58531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7416824" cy="1162050"/>
          </a:xfrm>
        </p:spPr>
        <p:txBody>
          <a:bodyPr>
            <a:noAutofit/>
          </a:bodyPr>
          <a:lstStyle/>
          <a:p>
            <a:r>
              <a:rPr dirty="0" smtClean="0">
                <a:latin typeface="Times New Roman" panose="02020603050405020304" pitchFamily="18" charset="0"/>
                <a:cs typeface="Times New Roman" panose="02020603050405020304" pitchFamily="18" charset="0"/>
              </a:rPr>
              <a:t>Guan </a:t>
            </a:r>
            <a:r>
              <a:rPr dirty="0" err="1" smtClean="0">
                <a:latin typeface="Times New Roman" panose="02020603050405020304" pitchFamily="18" charset="0"/>
                <a:cs typeface="Times New Roman" panose="02020603050405020304" pitchFamily="18" charset="0"/>
              </a:rPr>
              <a:t>Yongxing</a:t>
            </a:r>
            <a:r>
              <a:rP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D</a:t>
            </a:r>
            <a:r>
              <a:rPr sz="1800" dirty="0" smtClean="0">
                <a:latin typeface="Times New Roman" panose="02020603050405020304" pitchFamily="18" charset="0"/>
                <a:cs typeface="Times New Roman" panose="02020603050405020304" pitchFamily="18" charset="0"/>
              </a:rPr>
              <a:t>eputy </a:t>
            </a:r>
            <a:r>
              <a:rPr lang="en-US" sz="1800" dirty="0">
                <a:latin typeface="Times New Roman" panose="02020603050405020304" pitchFamily="18" charset="0"/>
                <a:cs typeface="Times New Roman" panose="02020603050405020304" pitchFamily="18" charset="0"/>
              </a:rPr>
              <a:t>D</a:t>
            </a:r>
            <a:r>
              <a:rPr sz="1800" dirty="0" smtClean="0">
                <a:latin typeface="Times New Roman" panose="02020603050405020304" pitchFamily="18" charset="0"/>
                <a:cs typeface="Times New Roman" panose="02020603050405020304" pitchFamily="18" charset="0"/>
              </a:rPr>
              <a:t>irector of Wudang Taoist Culture Development Center</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Co-founder of the Wudang Taoist Cultural Development Center</a:t>
            </a:r>
            <a:r>
              <a:rPr lang="en-US" altLang="zh-CN" sz="1800" dirty="0">
                <a:latin typeface="Times New Roman" panose="02020603050405020304" pitchFamily="18" charset="0"/>
                <a:cs typeface="Times New Roman" panose="02020603050405020304" pitchFamily="18" charset="0"/>
              </a:rPr>
              <a:t>                                         </a:t>
            </a:r>
            <a:br>
              <a:rPr lang="en-US" altLang="zh-CN" sz="1800" dirty="0">
                <a:latin typeface="Times New Roman" panose="02020603050405020304" pitchFamily="18" charset="0"/>
                <a:cs typeface="Times New Roman" panose="02020603050405020304" pitchFamily="18" charset="0"/>
              </a:rPr>
            </a:br>
            <a:endParaRPr sz="18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07504" y="1646160"/>
            <a:ext cx="3384376" cy="4032448"/>
          </a:xfrm>
        </p:spPr>
        <p:txBody>
          <a:bodyPr>
            <a:normAutofit fontScale="87500"/>
          </a:bodyPr>
          <a:lstStyle/>
          <a:p>
            <a:pPr algn="just"/>
            <a:r>
              <a:rPr lang="en-US" altLang="zh-CN" dirty="0" smtClean="0">
                <a:solidFill>
                  <a:srgbClr val="C00000"/>
                </a:solidFill>
                <a:latin typeface="Times New Roman" panose="02020603050405020304" pitchFamily="18" charset="0"/>
                <a:cs typeface="Times New Roman" panose="02020603050405020304" pitchFamily="18" charset="0"/>
              </a:rPr>
              <a:t>    </a:t>
            </a:r>
            <a:r>
              <a:rPr lang="en-US" altLang="zh-CN" sz="1900" dirty="0">
                <a:latin typeface="Times New Roman" panose="02020603050405020304" pitchFamily="18" charset="0"/>
                <a:cs typeface="Times New Roman" panose="02020603050405020304" pitchFamily="18" charset="0"/>
              </a:rPr>
              <a:t>Guan </a:t>
            </a:r>
            <a:r>
              <a:rPr lang="en-US" altLang="zh-CN" sz="1900" dirty="0" err="1">
                <a:latin typeface="Times New Roman" panose="02020603050405020304" pitchFamily="18" charset="0"/>
                <a:cs typeface="Times New Roman" panose="02020603050405020304" pitchFamily="18" charset="0"/>
              </a:rPr>
              <a:t>Yongxing</a:t>
            </a:r>
            <a:r>
              <a:rPr lang="en-US" altLang="zh-CN" sz="1900" dirty="0">
                <a:latin typeface="Times New Roman" panose="02020603050405020304" pitchFamily="18" charset="0"/>
                <a:cs typeface="Times New Roman" panose="02020603050405020304" pitchFamily="18" charset="0"/>
              </a:rPr>
              <a:t> </a:t>
            </a:r>
            <a:r>
              <a:rPr lang="en-US" altLang="zh-CN" sz="1900" dirty="0" smtClean="0">
                <a:latin typeface="Times New Roman" panose="02020603050405020304" pitchFamily="18" charset="0"/>
                <a:cs typeface="Times New Roman" panose="02020603050405020304" pitchFamily="18" charset="0"/>
              </a:rPr>
              <a:t>has obtained</a:t>
            </a:r>
            <a:r>
              <a:rPr lang="zh-CN" altLang="en-US" sz="1900" dirty="0" smtClean="0">
                <a:latin typeface="Times New Roman" panose="02020603050405020304" pitchFamily="18" charset="0"/>
                <a:cs typeface="Times New Roman" panose="02020603050405020304" pitchFamily="18" charset="0"/>
              </a:rPr>
              <a:t> </a:t>
            </a:r>
            <a:r>
              <a:rPr lang="zh-CN" altLang="en-US" sz="1900" dirty="0">
                <a:latin typeface="Times New Roman" panose="02020603050405020304" pitchFamily="18" charset="0"/>
                <a:cs typeface="Times New Roman" panose="02020603050405020304" pitchFamily="18" charset="0"/>
              </a:rPr>
              <a:t>the guidance of a large number of Wudang Mountains </a:t>
            </a:r>
            <a:r>
              <a:rPr lang="zh-CN" altLang="en-US" sz="1900" dirty="0" smtClean="0">
                <a:latin typeface="Times New Roman" panose="02020603050405020304" pitchFamily="18" charset="0"/>
                <a:cs typeface="Times New Roman" panose="02020603050405020304" pitchFamily="18" charset="0"/>
              </a:rPr>
              <a:t>hermits </a:t>
            </a:r>
            <a:r>
              <a:rPr lang="en-US" altLang="zh-CN" sz="1900" dirty="0" smtClean="0">
                <a:latin typeface="Times New Roman" panose="02020603050405020304" pitchFamily="18" charset="0"/>
                <a:cs typeface="Times New Roman" panose="02020603050405020304" pitchFamily="18" charset="0"/>
              </a:rPr>
              <a:t>since he </a:t>
            </a:r>
            <a:r>
              <a:rPr lang="en-US" altLang="zh-CN" sz="1900" dirty="0" smtClean="0">
                <a:latin typeface="Times New Roman" panose="02020603050405020304" pitchFamily="18" charset="0"/>
                <a:cs typeface="Times New Roman" panose="02020603050405020304" pitchFamily="18" charset="0"/>
              </a:rPr>
              <a:t>l</a:t>
            </a:r>
            <a:r>
              <a:rPr lang="en-US" altLang="zh-CN" sz="1900" dirty="0" smtClean="0">
                <a:solidFill>
                  <a:srgbClr val="C00000"/>
                </a:solidFill>
                <a:latin typeface="Times New Roman" panose="02020603050405020304" pitchFamily="18" charset="0"/>
                <a:cs typeface="Times New Roman" panose="02020603050405020304" pitchFamily="18" charset="0"/>
              </a:rPr>
              <a:t>earned </a:t>
            </a:r>
            <a:r>
              <a:rPr lang="en-US" altLang="zh-CN" sz="1900" dirty="0" smtClean="0">
                <a:solidFill>
                  <a:srgbClr val="C00000"/>
                </a:solidFill>
                <a:latin typeface="Times New Roman" panose="02020603050405020304" pitchFamily="18" charset="0"/>
                <a:cs typeface="Times New Roman" panose="02020603050405020304" pitchFamily="18" charset="0"/>
              </a:rPr>
              <a:t>from </a:t>
            </a:r>
            <a:r>
              <a:rPr lang="zh-CN" altLang="en-US" sz="1900" dirty="0" smtClean="0">
                <a:latin typeface="Times New Roman" panose="02020603050405020304" pitchFamily="18" charset="0"/>
                <a:cs typeface="Times New Roman" panose="02020603050405020304" pitchFamily="18" charset="0"/>
              </a:rPr>
              <a:t>Li Guangfu</a:t>
            </a:r>
            <a:r>
              <a:rPr lang="en-US" altLang="zh-CN" sz="1900" dirty="0">
                <a:latin typeface="Times New Roman" panose="02020603050405020304" pitchFamily="18" charset="0"/>
                <a:cs typeface="Times New Roman" panose="02020603050405020304" pitchFamily="18" charset="0"/>
              </a:rPr>
              <a:t>-</a:t>
            </a:r>
            <a:r>
              <a:rPr lang="zh-CN" altLang="en-US" sz="1900" dirty="0" smtClean="0">
                <a:latin typeface="Times New Roman" panose="02020603050405020304" pitchFamily="18" charset="0"/>
                <a:cs typeface="Times New Roman" panose="02020603050405020304" pitchFamily="18" charset="0"/>
              </a:rPr>
              <a:t>President of the Taoist Association </a:t>
            </a:r>
            <a:r>
              <a:rPr lang="en-US" altLang="zh-CN" sz="1900" dirty="0" smtClean="0">
                <a:latin typeface="Times New Roman" panose="02020603050405020304" pitchFamily="18" charset="0"/>
                <a:cs typeface="Times New Roman" panose="02020603050405020304" pitchFamily="18" charset="0"/>
              </a:rPr>
              <a:t>of China</a:t>
            </a:r>
            <a:r>
              <a:rPr lang="zh-CN" altLang="en-US" sz="1900" dirty="0" smtClean="0">
                <a:latin typeface="Times New Roman" panose="02020603050405020304" pitchFamily="18" charset="0"/>
                <a:cs typeface="Times New Roman" panose="02020603050405020304" pitchFamily="18" charset="0"/>
              </a:rPr>
              <a:t>, Wang Taike</a:t>
            </a:r>
            <a:r>
              <a:rPr lang="en-US" altLang="zh-CN" sz="1900" dirty="0" smtClean="0">
                <a:latin typeface="Times New Roman" panose="02020603050405020304" pitchFamily="18" charset="0"/>
                <a:cs typeface="Times New Roman" panose="02020603050405020304" pitchFamily="18" charset="0"/>
              </a:rPr>
              <a:t>-</a:t>
            </a:r>
            <a:r>
              <a:rPr lang="zh-CN" altLang="en-US" sz="1900" dirty="0" smtClean="0">
                <a:latin typeface="Times New Roman" panose="02020603050405020304" pitchFamily="18" charset="0"/>
                <a:cs typeface="Times New Roman" panose="02020603050405020304" pitchFamily="18" charset="0"/>
              </a:rPr>
              <a:t>the Wudang Mountains </a:t>
            </a:r>
            <a:r>
              <a:rPr lang="en-US" altLang="zh-CN" sz="1900" dirty="0" smtClean="0">
                <a:latin typeface="Times New Roman" panose="02020603050405020304" pitchFamily="18" charset="0"/>
                <a:cs typeface="Times New Roman" panose="02020603050405020304" pitchFamily="18" charset="0"/>
              </a:rPr>
              <a:t>N</a:t>
            </a:r>
            <a:r>
              <a:rPr lang="zh-CN" altLang="en-US" sz="1900" dirty="0" smtClean="0">
                <a:latin typeface="Times New Roman" panose="02020603050405020304" pitchFamily="18" charset="0"/>
                <a:cs typeface="Times New Roman" panose="02020603050405020304" pitchFamily="18" charset="0"/>
              </a:rPr>
              <a:t>onlegacy </a:t>
            </a:r>
            <a:r>
              <a:rPr lang="en-US" altLang="zh-CN" sz="1900" dirty="0">
                <a:latin typeface="Times New Roman" panose="02020603050405020304" pitchFamily="18" charset="0"/>
                <a:cs typeface="Times New Roman" panose="02020603050405020304" pitchFamily="18" charset="0"/>
              </a:rPr>
              <a:t>M</a:t>
            </a:r>
            <a:r>
              <a:rPr lang="zh-CN" altLang="en-US" sz="1900" dirty="0" smtClean="0">
                <a:latin typeface="Times New Roman" panose="02020603050405020304" pitchFamily="18" charset="0"/>
                <a:cs typeface="Times New Roman" panose="02020603050405020304" pitchFamily="18" charset="0"/>
              </a:rPr>
              <a:t>edical </a:t>
            </a:r>
            <a:r>
              <a:rPr lang="en-US" altLang="zh-CN" sz="1900" dirty="0">
                <a:latin typeface="Times New Roman" panose="02020603050405020304" pitchFamily="18" charset="0"/>
                <a:cs typeface="Times New Roman" panose="02020603050405020304" pitchFamily="18" charset="0"/>
              </a:rPr>
              <a:t>H</a:t>
            </a:r>
            <a:r>
              <a:rPr lang="zh-CN" altLang="en-US" sz="1900" dirty="0" smtClean="0">
                <a:latin typeface="Times New Roman" panose="02020603050405020304" pitchFamily="18" charset="0"/>
                <a:cs typeface="Times New Roman" panose="02020603050405020304" pitchFamily="18" charset="0"/>
              </a:rPr>
              <a:t>eritage and </a:t>
            </a:r>
            <a:r>
              <a:rPr lang="zh-CN" altLang="en-US" sz="1900" dirty="0">
                <a:latin typeface="Times New Roman" panose="02020603050405020304" pitchFamily="18" charset="0"/>
                <a:cs typeface="Times New Roman" panose="02020603050405020304" pitchFamily="18" charset="0"/>
              </a:rPr>
              <a:t>Yang </a:t>
            </a:r>
            <a:r>
              <a:rPr lang="zh-CN" altLang="en-US" sz="1900" dirty="0" smtClean="0">
                <a:latin typeface="Times New Roman" panose="02020603050405020304" pitchFamily="18" charset="0"/>
                <a:cs typeface="Times New Roman" panose="02020603050405020304" pitchFamily="18" charset="0"/>
              </a:rPr>
              <a:t>Qunli</a:t>
            </a:r>
            <a:r>
              <a:rPr lang="en-US" altLang="zh-CN" sz="1900" dirty="0" smtClean="0">
                <a:latin typeface="Times New Roman" panose="02020603050405020304" pitchFamily="18" charset="0"/>
                <a:cs typeface="Times New Roman" panose="02020603050405020304" pitchFamily="18" charset="0"/>
              </a:rPr>
              <a:t>-</a:t>
            </a:r>
            <a:r>
              <a:rPr lang="zh-CN" altLang="en-US" sz="1900" dirty="0" smtClean="0">
                <a:latin typeface="Times New Roman" panose="02020603050405020304" pitchFamily="18" charset="0"/>
                <a:cs typeface="Times New Roman" panose="02020603050405020304" pitchFamily="18" charset="0"/>
              </a:rPr>
              <a:t>the Wudang martial arts inheritor of the </a:t>
            </a:r>
            <a:r>
              <a:rPr lang="en-US" altLang="zh-CN" sz="1900" dirty="0" smtClean="0">
                <a:latin typeface="Times New Roman" panose="02020603050405020304" pitchFamily="18" charset="0"/>
                <a:cs typeface="Times New Roman" panose="02020603050405020304" pitchFamily="18" charset="0"/>
              </a:rPr>
              <a:t>I</a:t>
            </a:r>
            <a:r>
              <a:rPr lang="zh-CN" altLang="en-US" sz="1900" dirty="0" smtClean="0">
                <a:latin typeface="Times New Roman" panose="02020603050405020304" pitchFamily="18" charset="0"/>
                <a:cs typeface="Times New Roman" panose="02020603050405020304" pitchFamily="18" charset="0"/>
              </a:rPr>
              <a:t>ntangible </a:t>
            </a:r>
            <a:r>
              <a:rPr lang="en-US" altLang="zh-CN" sz="1900" dirty="0">
                <a:latin typeface="Times New Roman" panose="02020603050405020304" pitchFamily="18" charset="0"/>
                <a:cs typeface="Times New Roman" panose="02020603050405020304" pitchFamily="18" charset="0"/>
              </a:rPr>
              <a:t>C</a:t>
            </a:r>
            <a:r>
              <a:rPr lang="zh-CN" altLang="en-US" sz="1900" dirty="0" smtClean="0">
                <a:latin typeface="Times New Roman" panose="02020603050405020304" pitchFamily="18" charset="0"/>
                <a:cs typeface="Times New Roman" panose="02020603050405020304" pitchFamily="18" charset="0"/>
              </a:rPr>
              <a:t>ultural </a:t>
            </a:r>
            <a:r>
              <a:rPr lang="en-US" altLang="zh-CN" sz="1900" dirty="0">
                <a:latin typeface="Times New Roman" panose="02020603050405020304" pitchFamily="18" charset="0"/>
                <a:cs typeface="Times New Roman" panose="02020603050405020304" pitchFamily="18" charset="0"/>
              </a:rPr>
              <a:t>H</a:t>
            </a:r>
            <a:r>
              <a:rPr lang="zh-CN" altLang="en-US" sz="1900" dirty="0" smtClean="0">
                <a:latin typeface="Times New Roman" panose="02020603050405020304" pitchFamily="18" charset="0"/>
                <a:cs typeface="Times New Roman" panose="02020603050405020304" pitchFamily="18" charset="0"/>
              </a:rPr>
              <a:t>eritage of Hubei Province.</a:t>
            </a:r>
            <a:r>
              <a:rPr lang="en-US" altLang="zh-CN" sz="1900" dirty="0">
                <a:latin typeface="Times New Roman" panose="02020603050405020304" pitchFamily="18" charset="0"/>
                <a:cs typeface="Times New Roman" panose="02020603050405020304" pitchFamily="18" charset="0"/>
              </a:rPr>
              <a:t> </a:t>
            </a:r>
            <a:r>
              <a:rPr lang="zh-CN" altLang="en-US" sz="1900" dirty="0" smtClean="0">
                <a:latin typeface="Times New Roman" panose="02020603050405020304" pitchFamily="18" charset="0"/>
                <a:cs typeface="Times New Roman" panose="02020603050405020304" pitchFamily="18" charset="0"/>
              </a:rPr>
              <a:t>He is </a:t>
            </a:r>
            <a:r>
              <a:rPr lang="en-US" altLang="zh-CN" sz="1900" dirty="0" smtClean="0">
                <a:latin typeface="Times New Roman" panose="02020603050405020304" pitchFamily="18" charset="0"/>
                <a:cs typeface="Times New Roman" panose="02020603050405020304" pitchFamily="18" charset="0"/>
              </a:rPr>
              <a:t>the </a:t>
            </a:r>
            <a:r>
              <a:rPr lang="en-US" altLang="zh-CN" sz="1900" dirty="0" smtClean="0">
                <a:solidFill>
                  <a:srgbClr val="C00000"/>
                </a:solidFill>
                <a:latin typeface="Times New Roman" panose="02020603050405020304" pitchFamily="18" charset="0"/>
                <a:cs typeface="Times New Roman" panose="02020603050405020304" pitchFamily="18" charset="0"/>
              </a:rPr>
              <a:t>deputy head </a:t>
            </a:r>
            <a:r>
              <a:rPr lang="zh-CN" altLang="en-US" sz="1900" dirty="0" smtClean="0">
                <a:latin typeface="Times New Roman" panose="02020603050405020304" pitchFamily="18" charset="0"/>
                <a:cs typeface="Times New Roman" panose="02020603050405020304" pitchFamily="18" charset="0"/>
              </a:rPr>
              <a:t>of Wudang Taoist Kungfu regiment. </a:t>
            </a:r>
            <a:r>
              <a:rPr lang="en-US" altLang="zh-CN" sz="1900" dirty="0">
                <a:latin typeface="Times New Roman" panose="02020603050405020304" pitchFamily="18" charset="0"/>
                <a:cs typeface="Times New Roman" panose="02020603050405020304" pitchFamily="18" charset="0"/>
              </a:rPr>
              <a:t>H</a:t>
            </a:r>
            <a:r>
              <a:rPr lang="en-US" altLang="zh-CN" sz="1900" dirty="0" smtClean="0">
                <a:latin typeface="Times New Roman" panose="02020603050405020304" pitchFamily="18" charset="0"/>
                <a:cs typeface="Times New Roman" panose="02020603050405020304" pitchFamily="18" charset="0"/>
              </a:rPr>
              <a:t>e also takes</a:t>
            </a:r>
            <a:r>
              <a:rPr lang="zh-CN" altLang="en-US" sz="1900" dirty="0" smtClean="0">
                <a:latin typeface="Times New Roman" panose="02020603050405020304" pitchFamily="18" charset="0"/>
                <a:cs typeface="Times New Roman" panose="02020603050405020304" pitchFamily="18" charset="0"/>
              </a:rPr>
              <a:t> charge of Wudang Tai Chi public welfare promotion</a:t>
            </a:r>
            <a:r>
              <a:rPr lang="en-US" altLang="zh-CN" sz="1900" dirty="0" smtClean="0">
                <a:latin typeface="Times New Roman" panose="02020603050405020304" pitchFamily="18" charset="0"/>
                <a:cs typeface="Times New Roman" panose="02020603050405020304" pitchFamily="18" charset="0"/>
              </a:rPr>
              <a:t> and </a:t>
            </a:r>
            <a:r>
              <a:rPr lang="zh-CN" altLang="en-US" sz="1900" dirty="0" smtClean="0">
                <a:latin typeface="Times New Roman" panose="02020603050405020304" pitchFamily="18" charset="0"/>
                <a:cs typeface="Times New Roman" panose="02020603050405020304" pitchFamily="18" charset="0"/>
              </a:rPr>
              <a:t>carr</a:t>
            </a:r>
            <a:r>
              <a:rPr lang="en-US" altLang="zh-CN" sz="1900" dirty="0">
                <a:latin typeface="Times New Roman" panose="02020603050405020304" pitchFamily="18" charset="0"/>
                <a:cs typeface="Times New Roman" panose="02020603050405020304" pitchFamily="18" charset="0"/>
              </a:rPr>
              <a:t>y</a:t>
            </a:r>
            <a:r>
              <a:rPr lang="zh-CN" altLang="en-US" sz="1900" dirty="0" smtClean="0">
                <a:latin typeface="Times New Roman" panose="02020603050405020304" pitchFamily="18" charset="0"/>
                <a:cs typeface="Times New Roman" panose="02020603050405020304" pitchFamily="18" charset="0"/>
              </a:rPr>
              <a:t> forward the Taoist culture.</a:t>
            </a:r>
            <a:endParaRPr lang="en-US" altLang="zh-CN" sz="1900" dirty="0" smtClean="0">
              <a:latin typeface="Times New Roman" panose="02020603050405020304" pitchFamily="18" charset="0"/>
              <a:cs typeface="Times New Roman" panose="02020603050405020304" pitchFamily="18" charset="0"/>
            </a:endParaRPr>
          </a:p>
          <a:p>
            <a:pPr algn="just"/>
            <a:endParaRPr lang="en-US" altLang="zh-CN" sz="1900" dirty="0" smtClean="0">
              <a:latin typeface="Times New Roman" panose="02020603050405020304" pitchFamily="18" charset="0"/>
              <a:cs typeface="Times New Roman" panose="02020603050405020304" pitchFamily="18" charset="0"/>
            </a:endParaRPr>
          </a:p>
          <a:p>
            <a:endParaRPr lang="zh-CN" altLang="en-US" dirty="0"/>
          </a:p>
        </p:txBody>
      </p:sp>
      <p:pic>
        <p:nvPicPr>
          <p:cNvPr id="7170" name="Picture 2" descr="C:\Users\yvonne\Documents\武当山\加拿大\管永星\管永星.jpg"/>
          <p:cNvPicPr>
            <a:picLocks noGrp="1" noChangeAspect="1" noChangeArrowheads="1"/>
          </p:cNvPicPr>
          <p:nvPr>
            <p:ph idx="1"/>
          </p:nvPr>
        </p:nvPicPr>
        <p:blipFill>
          <a:blip r:embed="rId2" cstate="print"/>
          <a:srcRect/>
          <a:stretch>
            <a:fillRect/>
          </a:stretch>
        </p:blipFill>
        <p:spPr bwMode="auto">
          <a:xfrm>
            <a:off x="3707904" y="1757552"/>
            <a:ext cx="5111750" cy="378447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9392"/>
            <a:ext cx="7416824" cy="1162050"/>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Song </a:t>
            </a:r>
            <a:r>
              <a:rPr lang="en-US" altLang="zh-CN" dirty="0" err="1">
                <a:latin typeface="Times New Roman" panose="02020603050405020304" pitchFamily="18" charset="0"/>
                <a:cs typeface="Times New Roman" panose="02020603050405020304" pitchFamily="18" charset="0"/>
              </a:rPr>
              <a:t>Xianghui</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r>
            <a:br>
              <a:rPr lang="en-US" altLang="zh-CN"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F</a:t>
            </a:r>
            <a:r>
              <a:rPr sz="1800" dirty="0" smtClean="0">
                <a:latin typeface="Times New Roman" panose="02020603050405020304" pitchFamily="18" charset="0"/>
                <a:cs typeface="Times New Roman" panose="02020603050405020304" pitchFamily="18" charset="0"/>
              </a:rPr>
              <a:t>ifteenth </a:t>
            </a:r>
            <a:r>
              <a:rPr lang="en-US" sz="1800" dirty="0" smtClean="0">
                <a:latin typeface="Times New Roman" panose="02020603050405020304" pitchFamily="18" charset="0"/>
                <a:cs typeface="Times New Roman" panose="02020603050405020304" pitchFamily="18" charset="0"/>
              </a:rPr>
              <a:t>G</a:t>
            </a:r>
            <a:r>
              <a:rPr sz="1800" dirty="0" smtClean="0">
                <a:latin typeface="Times New Roman" panose="02020603050405020304" pitchFamily="18" charset="0"/>
                <a:cs typeface="Times New Roman" panose="02020603050405020304" pitchFamily="18" charset="0"/>
              </a:rPr>
              <a:t>eneration of </a:t>
            </a:r>
            <a:r>
              <a:rPr sz="1800" dirty="0" err="1" smtClean="0">
                <a:latin typeface="Times New Roman" panose="02020603050405020304" pitchFamily="18" charset="0"/>
                <a:cs typeface="Times New Roman" panose="02020603050405020304" pitchFamily="18" charset="0"/>
              </a:rPr>
              <a:t>Wudang</a:t>
            </a:r>
            <a:r>
              <a:rPr sz="1800" dirty="0" smtClean="0">
                <a:latin typeface="Times New Roman" panose="02020603050405020304" pitchFamily="18" charset="0"/>
                <a:cs typeface="Times New Roman" panose="02020603050405020304" pitchFamily="18" charset="0"/>
              </a:rPr>
              <a:t> </a:t>
            </a:r>
            <a:r>
              <a:rPr lang="en-US" sz="1800" dirty="0" smtClean="0">
                <a:solidFill>
                  <a:srgbClr val="FF0000"/>
                </a:solidFill>
                <a:latin typeface="Times New Roman" panose="02020603050405020304" pitchFamily="18" charset="0"/>
                <a:cs typeface="Times New Roman" panose="02020603050405020304" pitchFamily="18" charset="0"/>
              </a:rPr>
              <a:t>S</a:t>
            </a:r>
            <a:r>
              <a:rPr sz="1800" dirty="0" smtClean="0">
                <a:solidFill>
                  <a:srgbClr val="FF0000"/>
                </a:solidFill>
                <a:latin typeface="Times New Roman" panose="02020603050405020304" pitchFamily="18" charset="0"/>
                <a:cs typeface="Times New Roman" panose="02020603050405020304" pitchFamily="18" charset="0"/>
              </a:rPr>
              <a:t>ect</a:t>
            </a:r>
            <a:r>
              <a:rPr lang="en-US" sz="1800" dirty="0" smtClean="0">
                <a:solidFill>
                  <a:srgbClr val="FF0000"/>
                </a:solidFill>
                <a:latin typeface="Times New Roman" panose="02020603050405020304" pitchFamily="18" charset="0"/>
                <a:cs typeface="Times New Roman" panose="02020603050405020304" pitchFamily="18" charset="0"/>
              </a:rPr>
              <a:t/>
            </a:r>
            <a:br>
              <a:rPr lang="en-US" sz="1800" dirty="0" smtClean="0">
                <a:solidFill>
                  <a:srgbClr val="FF0000"/>
                </a:solidFill>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Vice </a:t>
            </a:r>
            <a:r>
              <a:rPr lang="en-US" altLang="zh-CN" sz="1800" dirty="0" smtClean="0">
                <a:latin typeface="Times New Roman" panose="02020603050405020304" pitchFamily="18" charset="0"/>
                <a:cs typeface="Times New Roman" panose="02020603050405020304" pitchFamily="18" charset="0"/>
              </a:rPr>
              <a:t>director of </a:t>
            </a:r>
            <a:r>
              <a:rPr lang="en-US" altLang="zh-CN" sz="1800" dirty="0" err="1">
                <a:latin typeface="Times New Roman" panose="02020603050405020304" pitchFamily="18" charset="0"/>
                <a:cs typeface="Times New Roman" panose="02020603050405020304" pitchFamily="18" charset="0"/>
              </a:rPr>
              <a:t>Wudang</a:t>
            </a:r>
            <a:r>
              <a:rPr lang="en-US" altLang="zh-CN" sz="1800" dirty="0">
                <a:latin typeface="Times New Roman" panose="02020603050405020304" pitchFamily="18" charset="0"/>
                <a:cs typeface="Times New Roman" panose="02020603050405020304" pitchFamily="18" charset="0"/>
              </a:rPr>
              <a:t> Taoist Culture Development </a:t>
            </a:r>
            <a:r>
              <a:rPr lang="en-US" altLang="zh-CN" sz="1800" dirty="0" smtClean="0">
                <a:latin typeface="Times New Roman" panose="02020603050405020304" pitchFamily="18" charset="0"/>
                <a:cs typeface="Times New Roman" panose="02020603050405020304" pitchFamily="18" charset="0"/>
              </a:rPr>
              <a:t>Center, Shanghai Center</a:t>
            </a:r>
            <a:endParaRPr sz="18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79512" y="1268760"/>
            <a:ext cx="4104456" cy="4968552"/>
          </a:xfrm>
        </p:spPr>
        <p:txBody>
          <a:bodyPr>
            <a:noAutofit/>
          </a:bodyPr>
          <a:lstStyle/>
          <a:p>
            <a:pPr algn="just"/>
            <a:r>
              <a:rPr lang="en-US" altLang="zh-CN" sz="1200" dirty="0" smtClean="0">
                <a:solidFill>
                  <a:srgbClr val="C00000"/>
                </a:solidFill>
                <a:latin typeface="Times New Roman" panose="02020603050405020304" pitchFamily="18" charset="0"/>
                <a:cs typeface="Times New Roman" panose="02020603050405020304" pitchFamily="18" charset="0"/>
              </a:rPr>
              <a:t>   Master Song </a:t>
            </a:r>
            <a:r>
              <a:rPr lang="en-US" altLang="zh-CN" sz="1200" dirty="0" err="1" smtClean="0">
                <a:solidFill>
                  <a:srgbClr val="C00000"/>
                </a:solidFill>
                <a:latin typeface="Times New Roman" panose="02020603050405020304" pitchFamily="18" charset="0"/>
                <a:cs typeface="Times New Roman" panose="02020603050405020304" pitchFamily="18" charset="0"/>
              </a:rPr>
              <a:t>Xianghui</a:t>
            </a:r>
            <a:r>
              <a:rPr lang="en-US" altLang="zh-CN" sz="1200" dirty="0" smtClean="0">
                <a:solidFill>
                  <a:srgbClr val="C00000"/>
                </a:solidFill>
                <a:latin typeface="Times New Roman" panose="02020603050405020304" pitchFamily="18" charset="0"/>
                <a:cs typeface="Times New Roman" panose="02020603050405020304" pitchFamily="18" charset="0"/>
              </a:rPr>
              <a:t> is the </a:t>
            </a:r>
            <a:r>
              <a:rPr lang="en-US" altLang="zh-CN" sz="1200" dirty="0">
                <a:solidFill>
                  <a:srgbClr val="C00000"/>
                </a:solidFill>
                <a:latin typeface="Times New Roman" panose="02020603050405020304" pitchFamily="18" charset="0"/>
                <a:cs typeface="Times New Roman" panose="02020603050405020304" pitchFamily="18" charset="0"/>
              </a:rPr>
              <a:t>g</a:t>
            </a:r>
            <a:r>
              <a:rPr lang="en-US" altLang="zh-CN" sz="1200" dirty="0" smtClean="0">
                <a:solidFill>
                  <a:srgbClr val="C00000"/>
                </a:solidFill>
                <a:latin typeface="Times New Roman" panose="02020603050405020304" pitchFamily="18" charset="0"/>
                <a:cs typeface="Times New Roman" panose="02020603050405020304" pitchFamily="18" charset="0"/>
              </a:rPr>
              <a:t>eneration </a:t>
            </a:r>
            <a:r>
              <a:rPr lang="en-US" altLang="zh-CN" sz="1200" dirty="0">
                <a:solidFill>
                  <a:srgbClr val="C00000"/>
                </a:solidFill>
                <a:latin typeface="Times New Roman" panose="02020603050405020304" pitchFamily="18" charset="0"/>
                <a:cs typeface="Times New Roman" panose="02020603050405020304" pitchFamily="18" charset="0"/>
              </a:rPr>
              <a:t>of </a:t>
            </a:r>
            <a:r>
              <a:rPr lang="en-US" altLang="zh-CN" sz="1200" dirty="0" err="1">
                <a:solidFill>
                  <a:srgbClr val="C00000"/>
                </a:solidFill>
                <a:latin typeface="Times New Roman" panose="02020603050405020304" pitchFamily="18" charset="0"/>
                <a:cs typeface="Times New Roman" panose="02020603050405020304" pitchFamily="18" charset="0"/>
              </a:rPr>
              <a:t>Wudang</a:t>
            </a:r>
            <a:r>
              <a:rPr lang="en-US" altLang="zh-CN" sz="1200" dirty="0">
                <a:solidFill>
                  <a:srgbClr val="C00000"/>
                </a:solidFill>
                <a:latin typeface="Times New Roman" panose="02020603050405020304" pitchFamily="18" charset="0"/>
                <a:cs typeface="Times New Roman" panose="02020603050405020304" pitchFamily="18" charset="0"/>
              </a:rPr>
              <a:t> </a:t>
            </a:r>
            <a:r>
              <a:rPr lang="en-US" altLang="zh-CN" sz="1200" dirty="0" err="1">
                <a:solidFill>
                  <a:srgbClr val="C00000"/>
                </a:solidFill>
                <a:latin typeface="Times New Roman" panose="02020603050405020304" pitchFamily="18" charset="0"/>
                <a:cs typeface="Times New Roman" panose="02020603050405020304" pitchFamily="18" charset="0"/>
              </a:rPr>
              <a:t>kongfu</a:t>
            </a:r>
            <a:r>
              <a:rPr lang="en-US" altLang="zh-CN" sz="1200" dirty="0">
                <a:latin typeface="Times New Roman" panose="02020603050405020304" pitchFamily="18" charset="0"/>
                <a:cs typeface="Times New Roman" panose="02020603050405020304" pitchFamily="18" charset="0"/>
              </a:rPr>
              <a:t>, the sixth </a:t>
            </a:r>
            <a:r>
              <a:rPr lang="en-US" altLang="zh-CN" sz="1200" dirty="0" smtClean="0">
                <a:latin typeface="Times New Roman" panose="02020603050405020304" pitchFamily="18" charset="0"/>
                <a:cs typeface="Times New Roman" panose="02020603050405020304" pitchFamily="18" charset="0"/>
              </a:rPr>
              <a:t>generation </a:t>
            </a:r>
            <a:r>
              <a:rPr lang="en-US" altLang="zh-CN" sz="1200" dirty="0">
                <a:latin typeface="Times New Roman" panose="02020603050405020304" pitchFamily="18" charset="0"/>
                <a:cs typeface="Times New Roman" panose="02020603050405020304" pitchFamily="18" charset="0"/>
              </a:rPr>
              <a:t>of Beijing Dong Hai </a:t>
            </a:r>
            <a:r>
              <a:rPr lang="en-US" altLang="zh-CN" sz="1200" dirty="0" err="1">
                <a:latin typeface="Times New Roman" panose="02020603050405020304" pitchFamily="18" charset="0"/>
                <a:cs typeface="Times New Roman" panose="02020603050405020304" pitchFamily="18" charset="0"/>
              </a:rPr>
              <a:t>Chuan</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Baguazhang</a:t>
            </a: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member </a:t>
            </a:r>
            <a:r>
              <a:rPr lang="en-US" altLang="zh-CN" sz="1200" dirty="0">
                <a:latin typeface="Times New Roman" panose="02020603050405020304" pitchFamily="18" charset="0"/>
                <a:cs typeface="Times New Roman" panose="02020603050405020304" pitchFamily="18" charset="0"/>
              </a:rPr>
              <a:t>of Chinese Martial Arts Association, Level six of Chinese martial arts.</a:t>
            </a:r>
          </a:p>
          <a:p>
            <a:pPr algn="just"/>
            <a:r>
              <a:rPr lang="en-US" altLang="zh-CN" sz="1200" dirty="0" smtClean="0">
                <a:latin typeface="Times New Roman" panose="02020603050405020304" pitchFamily="18" charset="0"/>
                <a:cs typeface="Times New Roman" panose="02020603050405020304" pitchFamily="18" charset="0"/>
              </a:rPr>
              <a:t>    Influenced </a:t>
            </a:r>
            <a:r>
              <a:rPr lang="en-US" altLang="zh-CN" sz="1200" dirty="0">
                <a:latin typeface="Times New Roman" panose="02020603050405020304" pitchFamily="18" charset="0"/>
                <a:cs typeface="Times New Roman" panose="02020603050405020304" pitchFamily="18" charset="0"/>
              </a:rPr>
              <a:t>by his predecessors, he started martial arts at the age of 3, and entered the local martial arts school at the age of 5. When he was young, he entered </a:t>
            </a:r>
            <a:r>
              <a:rPr lang="en-US" altLang="zh-CN" sz="1200" dirty="0" err="1">
                <a:latin typeface="Times New Roman" panose="02020603050405020304" pitchFamily="18" charset="0"/>
                <a:cs typeface="Times New Roman" panose="02020603050405020304" pitchFamily="18" charset="0"/>
              </a:rPr>
              <a:t>Songshan</a:t>
            </a:r>
            <a:r>
              <a:rPr lang="en-US" altLang="zh-CN" sz="1200" dirty="0">
                <a:latin typeface="Times New Roman" panose="02020603050405020304" pitchFamily="18" charset="0"/>
                <a:cs typeface="Times New Roman" panose="02020603050405020304" pitchFamily="18" charset="0"/>
              </a:rPr>
              <a:t> Shaolin Temple to practice Shao Lin martial arts. In 2003, he was chosen to study </a:t>
            </a:r>
            <a:r>
              <a:rPr lang="en-US" altLang="zh-CN" sz="1200" dirty="0" err="1">
                <a:latin typeface="Times New Roman" panose="02020603050405020304" pitchFamily="18" charset="0"/>
                <a:cs typeface="Times New Roman" panose="02020603050405020304" pitchFamily="18" charset="0"/>
              </a:rPr>
              <a:t>Kongfu</a:t>
            </a:r>
            <a:r>
              <a:rPr lang="en-US" altLang="zh-CN" sz="1200" dirty="0">
                <a:latin typeface="Times New Roman" panose="02020603050405020304" pitchFamily="18" charset="0"/>
                <a:cs typeface="Times New Roman" panose="02020603050405020304" pitchFamily="18" charset="0"/>
              </a:rPr>
              <a:t> in </a:t>
            </a:r>
            <a:r>
              <a:rPr lang="en-US" altLang="zh-CN" sz="1200" dirty="0" err="1">
                <a:latin typeface="Times New Roman" panose="02020603050405020304" pitchFamily="18" charset="0"/>
                <a:cs typeface="Times New Roman" panose="02020603050405020304" pitchFamily="18" charset="0"/>
              </a:rPr>
              <a:t>Kongfu</a:t>
            </a:r>
            <a:r>
              <a:rPr lang="en-US" altLang="zh-CN" sz="1200" dirty="0">
                <a:latin typeface="Times New Roman" panose="02020603050405020304" pitchFamily="18" charset="0"/>
                <a:cs typeface="Times New Roman" panose="02020603050405020304" pitchFamily="18" charset="0"/>
              </a:rPr>
              <a:t> city in </a:t>
            </a:r>
            <a:r>
              <a:rPr lang="en-US" altLang="zh-CN" sz="1200" dirty="0" err="1">
                <a:latin typeface="Times New Roman" panose="02020603050405020304" pitchFamily="18" charset="0"/>
                <a:cs typeface="Times New Roman" panose="02020603050405020304" pitchFamily="18" charset="0"/>
              </a:rPr>
              <a:t>Wudang</a:t>
            </a:r>
            <a:r>
              <a:rPr lang="en-US" altLang="zh-CN" sz="1200" dirty="0">
                <a:latin typeface="Times New Roman" panose="02020603050405020304" pitchFamily="18" charset="0"/>
                <a:cs typeface="Times New Roman" panose="02020603050405020304" pitchFamily="18" charset="0"/>
              </a:rPr>
              <a:t> Mountains. </a:t>
            </a:r>
            <a:r>
              <a:rPr lang="en-US" altLang="zh-CN" sz="1200" dirty="0" smtClean="0">
                <a:solidFill>
                  <a:srgbClr val="C00000"/>
                </a:solidFill>
                <a:latin typeface="Times New Roman" panose="02020603050405020304" pitchFamily="18" charset="0"/>
                <a:cs typeface="Times New Roman" panose="02020603050405020304" pitchFamily="18" charset="0"/>
              </a:rPr>
              <a:t>He </a:t>
            </a:r>
            <a:r>
              <a:rPr lang="en-US" altLang="zh-CN" sz="1200" dirty="0">
                <a:solidFill>
                  <a:srgbClr val="C00000"/>
                </a:solidFill>
                <a:latin typeface="Times New Roman" panose="02020603050405020304" pitchFamily="18" charset="0"/>
                <a:cs typeface="Times New Roman" panose="02020603050405020304" pitchFamily="18" charset="0"/>
              </a:rPr>
              <a:t>studied </a:t>
            </a:r>
            <a:r>
              <a:rPr lang="en-US" altLang="zh-CN" sz="1200" dirty="0" smtClean="0">
                <a:solidFill>
                  <a:srgbClr val="C00000"/>
                </a:solidFill>
                <a:latin typeface="Times New Roman" panose="02020603050405020304" pitchFamily="18" charset="0"/>
                <a:cs typeface="Times New Roman" panose="02020603050405020304" pitchFamily="18" charset="0"/>
              </a:rPr>
              <a:t>diligently </a:t>
            </a:r>
            <a:r>
              <a:rPr lang="en-US" altLang="zh-CN" sz="1200" dirty="0" smtClean="0">
                <a:latin typeface="Times New Roman" panose="02020603050405020304" pitchFamily="18" charset="0"/>
                <a:cs typeface="Times New Roman" panose="02020603050405020304" pitchFamily="18" charset="0"/>
              </a:rPr>
              <a:t>from venerable Masters and hermits. </a:t>
            </a:r>
            <a:r>
              <a:rPr lang="en-US" altLang="zh-CN" sz="1200" dirty="0">
                <a:latin typeface="Times New Roman" panose="02020603050405020304" pitchFamily="18" charset="0"/>
                <a:cs typeface="Times New Roman" panose="02020603050405020304" pitchFamily="18" charset="0"/>
              </a:rPr>
              <a:t>In 2007, </a:t>
            </a:r>
            <a:r>
              <a:rPr lang="en-US" altLang="zh-CN" sz="1200" dirty="0">
                <a:solidFill>
                  <a:srgbClr val="C00000"/>
                </a:solidFill>
                <a:latin typeface="Times New Roman" panose="02020603050405020304" pitchFamily="18" charset="0"/>
                <a:cs typeface="Times New Roman" panose="02020603050405020304" pitchFamily="18" charset="0"/>
              </a:rPr>
              <a:t>he was awarded t</a:t>
            </a:r>
            <a:r>
              <a:rPr lang="en-US" altLang="zh-CN" sz="1200" dirty="0">
                <a:latin typeface="Times New Roman" panose="02020603050405020304" pitchFamily="18" charset="0"/>
                <a:cs typeface="Times New Roman" panose="02020603050405020304" pitchFamily="18" charset="0"/>
              </a:rPr>
              <a:t>he first place in the adult group </a:t>
            </a:r>
            <a:r>
              <a:rPr lang="en-US" altLang="zh-CN" sz="1200" dirty="0" err="1">
                <a:latin typeface="Times New Roman" panose="02020603050405020304" pitchFamily="18" charset="0"/>
                <a:cs typeface="Times New Roman" panose="02020603050405020304" pitchFamily="18" charset="0"/>
              </a:rPr>
              <a:t>Taijiquan</a:t>
            </a:r>
            <a:r>
              <a:rPr lang="en-US" altLang="zh-CN" sz="1200" dirty="0">
                <a:latin typeface="Times New Roman" panose="02020603050405020304" pitchFamily="18" charset="0"/>
                <a:cs typeface="Times New Roman" panose="02020603050405020304" pitchFamily="18" charset="0"/>
              </a:rPr>
              <a:t> in the Hubei National Games, and the first prize in triple performing. In 2011, he served as the head coach of </a:t>
            </a:r>
            <a:r>
              <a:rPr lang="en-US" altLang="zh-CN" sz="1200" dirty="0" err="1">
                <a:latin typeface="Times New Roman" panose="02020603050405020304" pitchFamily="18" charset="0"/>
                <a:cs typeface="Times New Roman" panose="02020603050405020304" pitchFamily="18" charset="0"/>
              </a:rPr>
              <a:t>Wudang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Kungfu</a:t>
            </a:r>
            <a:r>
              <a:rPr lang="en-US" altLang="zh-CN" sz="1200" dirty="0">
                <a:latin typeface="Times New Roman" panose="02020603050405020304" pitchFamily="18" charset="0"/>
                <a:cs typeface="Times New Roman" panose="02020603050405020304" pitchFamily="18" charset="0"/>
              </a:rPr>
              <a:t> College. He attended the major activities and performances, exchanges and teaching abroad with the regiment and the group for many times.</a:t>
            </a:r>
          </a:p>
          <a:p>
            <a:pPr algn="just"/>
            <a:r>
              <a:rPr lang="en-US" altLang="zh-CN" sz="1200" dirty="0" smtClean="0">
                <a:latin typeface="Times New Roman" panose="02020603050405020304" pitchFamily="18" charset="0"/>
                <a:cs typeface="Times New Roman" panose="02020603050405020304" pitchFamily="18" charset="0"/>
              </a:rPr>
              <a:t>    In </a:t>
            </a:r>
            <a:r>
              <a:rPr lang="en-US" altLang="zh-CN" sz="1200" dirty="0">
                <a:latin typeface="Times New Roman" panose="02020603050405020304" pitchFamily="18" charset="0"/>
                <a:cs typeface="Times New Roman" panose="02020603050405020304" pitchFamily="18" charset="0"/>
              </a:rPr>
              <a:t>the accumulation over life, Taoist culture was comprehended and </a:t>
            </a:r>
            <a:r>
              <a:rPr lang="en-US" altLang="zh-CN" sz="1200" dirty="0" err="1">
                <a:latin typeface="Times New Roman" panose="02020603050405020304" pitchFamily="18" charset="0"/>
                <a:cs typeface="Times New Roman" panose="02020603050405020304" pitchFamily="18" charset="0"/>
              </a:rPr>
              <a:t>Wudang</a:t>
            </a:r>
            <a:r>
              <a:rPr lang="en-US" altLang="zh-CN" sz="1200" dirty="0">
                <a:latin typeface="Times New Roman" panose="02020603050405020304" pitchFamily="18" charset="0"/>
                <a:cs typeface="Times New Roman" panose="02020603050405020304" pitchFamily="18" charset="0"/>
              </a:rPr>
              <a:t> martial arts were constantly deduced in the understanding of Taoist culture. In order to achieve this goal, Song has been devoted to the study and dissemination of the </a:t>
            </a:r>
            <a:r>
              <a:rPr lang="en-US" altLang="zh-CN" sz="1200" dirty="0" err="1">
                <a:latin typeface="Times New Roman" panose="02020603050405020304" pitchFamily="18" charset="0"/>
                <a:cs typeface="Times New Roman" panose="02020603050405020304" pitchFamily="18" charset="0"/>
              </a:rPr>
              <a:t>Wushu</a:t>
            </a:r>
            <a:r>
              <a:rPr lang="en-US" altLang="zh-CN" sz="1200" dirty="0">
                <a:latin typeface="Times New Roman" panose="02020603050405020304" pitchFamily="18" charset="0"/>
                <a:cs typeface="Times New Roman" panose="02020603050405020304" pitchFamily="18" charset="0"/>
              </a:rPr>
              <a:t> culture of </a:t>
            </a:r>
            <a:r>
              <a:rPr lang="en-US" altLang="zh-CN" sz="1200" dirty="0" err="1">
                <a:latin typeface="Times New Roman" panose="02020603050405020304" pitchFamily="18" charset="0"/>
                <a:cs typeface="Times New Roman" panose="02020603050405020304" pitchFamily="18" charset="0"/>
              </a:rPr>
              <a:t>Wudang</a:t>
            </a:r>
            <a:r>
              <a:rPr lang="en-US" altLang="zh-CN" sz="1200" dirty="0">
                <a:latin typeface="Times New Roman" panose="02020603050405020304" pitchFamily="18" charset="0"/>
                <a:cs typeface="Times New Roman" panose="02020603050405020304" pitchFamily="18" charset="0"/>
              </a:rPr>
              <a:t> along his life way, hoping to contribute to the inheritance and development of the traditional culture and make unremitting efforts for the physical and mental health of the human being</a:t>
            </a:r>
            <a:r>
              <a:rPr lang="en-US" altLang="zh-CN" sz="1200" dirty="0" smtClean="0">
                <a:latin typeface="Times New Roman" panose="02020603050405020304" pitchFamily="18" charset="0"/>
                <a:cs typeface="Times New Roman" panose="02020603050405020304" pitchFamily="18" charset="0"/>
              </a:rPr>
              <a:t>.</a:t>
            </a:r>
          </a:p>
          <a:p>
            <a:pPr algn="just"/>
            <a:endParaRPr lang="en-US" altLang="zh-CN" sz="1200" dirty="0">
              <a:latin typeface="Times New Roman" panose="02020603050405020304" pitchFamily="18" charset="0"/>
              <a:cs typeface="Times New Roman" panose="02020603050405020304" pitchFamily="18" charset="0"/>
            </a:endParaRPr>
          </a:p>
        </p:txBody>
      </p:sp>
      <p:pic>
        <p:nvPicPr>
          <p:cNvPr id="5" name="内容占位符 4"/>
          <p:cNvPicPr>
            <a:picLocks noGrp="1" noChangeAspect="1"/>
          </p:cNvPicPr>
          <p:nvPr>
            <p:ph idx="1"/>
          </p:nvPr>
        </p:nvPicPr>
        <p:blipFill>
          <a:blip r:embed="rId2"/>
          <a:stretch>
            <a:fillRect/>
          </a:stretch>
        </p:blipFill>
        <p:spPr>
          <a:xfrm>
            <a:off x="4716016" y="1134607"/>
            <a:ext cx="4224894" cy="52368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07504" y="1219076"/>
            <a:ext cx="4104456" cy="4691063"/>
          </a:xfrm>
        </p:spPr>
        <p:txBody>
          <a:bodyPr>
            <a:noAutofit/>
          </a:bodyPr>
          <a:lstStyle/>
          <a:p>
            <a:pPr algn="just"/>
            <a:r>
              <a:rPr lang="en-US" sz="1100"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Master Wang is from </a:t>
            </a:r>
            <a:r>
              <a:rPr lang="en-US" dirty="0" err="1">
                <a:latin typeface="Times New Roman" panose="02020603050405020304" pitchFamily="18" charset="0"/>
                <a:cs typeface="Times New Roman" panose="02020603050405020304" pitchFamily="18" charset="0"/>
              </a:rPr>
              <a:t>Wudang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Mountains, </a:t>
            </a:r>
            <a:r>
              <a:rPr lang="en-US" dirty="0">
                <a:latin typeface="Times New Roman" panose="02020603050405020304" pitchFamily="18" charset="0"/>
                <a:cs typeface="Times New Roman" panose="02020603050405020304" pitchFamily="18" charset="0"/>
              </a:rPr>
              <a:t>the 24th generations from </a:t>
            </a:r>
            <a:r>
              <a:rPr lang="en-US" dirty="0" err="1">
                <a:latin typeface="Times New Roman" panose="02020603050405020304" pitchFamily="18" charset="0"/>
                <a:cs typeface="Times New Roman" panose="02020603050405020304" pitchFamily="18" charset="0"/>
              </a:rPr>
              <a:t>Huashan</a:t>
            </a:r>
            <a:r>
              <a:rPr lang="en-US" dirty="0">
                <a:latin typeface="Times New Roman" panose="02020603050405020304" pitchFamily="18" charset="0"/>
                <a:cs typeface="Times New Roman" panose="02020603050405020304" pitchFamily="18" charset="0"/>
              </a:rPr>
              <a:t> Sect. </a:t>
            </a:r>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Born </a:t>
            </a:r>
            <a:r>
              <a:rPr lang="en-US" dirty="0">
                <a:latin typeface="Times New Roman" panose="02020603050405020304" pitchFamily="18" charset="0"/>
                <a:cs typeface="Times New Roman" panose="02020603050405020304" pitchFamily="18" charset="0"/>
              </a:rPr>
              <a:t>in the family of traditional Chinese medicine, he was taught by his father to learn medicine knowledge at an early age, and collected and processed in various clinical departments and Chinese herbal medicines in early years. Now he is a famous regimen master and Wai Dan (a sort of pill medicine) master in </a:t>
            </a:r>
            <a:r>
              <a:rPr lang="en-US" dirty="0" err="1">
                <a:latin typeface="Times New Roman" panose="02020603050405020304" pitchFamily="18" charset="0"/>
                <a:cs typeface="Times New Roman" panose="02020603050405020304" pitchFamily="18" charset="0"/>
              </a:rPr>
              <a:t>Wudang</a:t>
            </a:r>
            <a:r>
              <a:rPr lang="en-US" dirty="0">
                <a:latin typeface="Times New Roman" panose="02020603050405020304" pitchFamily="18" charset="0"/>
                <a:cs typeface="Times New Roman" panose="02020603050405020304" pitchFamily="18" charset="0"/>
              </a:rPr>
              <a:t> Mountains.</a:t>
            </a:r>
          </a:p>
          <a:p>
            <a:pPr algn="just"/>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ancient times, </a:t>
            </a:r>
            <a:r>
              <a:rPr lang="en-US" dirty="0" smtClean="0">
                <a:latin typeface="Times New Roman" panose="02020603050405020304" pitchFamily="18" charset="0"/>
                <a:cs typeface="Times New Roman" panose="02020603050405020304" pitchFamily="18" charset="0"/>
              </a:rPr>
              <a:t>Taois</a:t>
            </a:r>
            <a:r>
              <a:rPr lang="en-US" altLang="zh-CN" dirty="0" smtClean="0">
                <a:latin typeface="Times New Roman" panose="02020603050405020304" pitchFamily="18" charset="0"/>
                <a:cs typeface="Times New Roman" panose="02020603050405020304" pitchFamily="18" charset="0"/>
              </a:rPr>
              <a:t>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adopted </a:t>
            </a:r>
            <a:r>
              <a:rPr lang="en-US" dirty="0" smtClean="0">
                <a:latin typeface="Times New Roman" panose="02020603050405020304" pitchFamily="18" charset="0"/>
                <a:cs typeface="Times New Roman" panose="02020603050405020304" pitchFamily="18" charset="0"/>
              </a:rPr>
              <a:t>their own </a:t>
            </a:r>
            <a:r>
              <a:rPr lang="en-US" dirty="0">
                <a:latin typeface="Times New Roman" panose="02020603050405020304" pitchFamily="18" charset="0"/>
                <a:cs typeface="Times New Roman" panose="02020603050405020304" pitchFamily="18" charset="0"/>
              </a:rPr>
              <a:t>methods to cure diseases and save lives. By using the means of practicing Taoism as medical skill, they are called Taoist doctors. </a:t>
            </a:r>
          </a:p>
          <a:p>
            <a:pPr algn="just"/>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Taoist doctor must know the principle of knowing, gaining, reaching and understanding Taoism, achieving the three-in-one of energy, spirt and breathing of life, through holding the real thing behind the looming chaos of which would be truly learning the meaning of life. And this (breathing, energy and spirit) is the real meaning of life, the root of Taoist Medicine. It is also the essence of life that mankind should abide by</a:t>
            </a:r>
            <a:r>
              <a:rPr lang="en-US" dirty="0" smtClean="0">
                <a:latin typeface="Times New Roman" panose="02020603050405020304" pitchFamily="18" charset="0"/>
                <a:cs typeface="Times New Roman" panose="02020603050405020304" pitchFamily="18" charset="0"/>
              </a:rPr>
              <a:t>.</a:t>
            </a:r>
          </a:p>
          <a:p>
            <a:pPr algn="just"/>
            <a:endParaRPr lang="en-US" sz="1100" dirty="0">
              <a:latin typeface="Times New Roman" panose="02020603050405020304" pitchFamily="18" charset="0"/>
              <a:cs typeface="Times New Roman" panose="02020603050405020304" pitchFamily="18" charset="0"/>
            </a:endParaRPr>
          </a:p>
          <a:p>
            <a:pPr algn="just"/>
            <a:r>
              <a:rPr lang="en-US" sz="1100" dirty="0" smtClean="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4283968" y="1219076"/>
            <a:ext cx="4402832" cy="4421154"/>
          </a:xfrm>
          <a:prstGeom prst="rect">
            <a:avLst/>
          </a:prstGeom>
          <a:noFill/>
          <a:ln w="9525">
            <a:noFill/>
            <a:miter lim="800000"/>
            <a:headEnd/>
            <a:tailEnd/>
          </a:ln>
        </p:spPr>
      </p:pic>
      <p:sp>
        <p:nvSpPr>
          <p:cNvPr id="6" name="标题 5"/>
          <p:cNvSpPr>
            <a:spLocks noGrp="1"/>
          </p:cNvSpPr>
          <p:nvPr>
            <p:ph type="title"/>
          </p:nvPr>
        </p:nvSpPr>
        <p:spPr>
          <a:xfrm>
            <a:off x="127010" y="836712"/>
            <a:ext cx="8640960" cy="598388"/>
          </a:xfrm>
        </p:spPr>
        <p:txBody>
          <a:bodyPr>
            <a:noAutofit/>
          </a:bodyPr>
          <a:lstStyle/>
          <a:p>
            <a:r>
              <a:rPr dirty="0" smtClean="0">
                <a:latin typeface="Times New Roman" panose="02020603050405020304" pitchFamily="18" charset="0"/>
                <a:cs typeface="Times New Roman" panose="02020603050405020304" pitchFamily="18" charset="0"/>
              </a:rPr>
              <a:t>Wang </a:t>
            </a:r>
            <a:r>
              <a:rPr dirty="0" err="1" smtClean="0">
                <a:latin typeface="Times New Roman" panose="02020603050405020304" pitchFamily="18" charset="0"/>
                <a:cs typeface="Times New Roman" panose="02020603050405020304" pitchFamily="18" charset="0"/>
              </a:rPr>
              <a:t>Taike</a:t>
            </a:r>
            <a:r>
              <a:rP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F</a:t>
            </a:r>
            <a:r>
              <a:rPr sz="1800" dirty="0" smtClean="0">
                <a:latin typeface="Times New Roman" panose="02020603050405020304" pitchFamily="18" charset="0"/>
                <a:cs typeface="Times New Roman" panose="02020603050405020304" pitchFamily="18" charset="0"/>
              </a:rPr>
              <a:t>amous Taoist </a:t>
            </a:r>
            <a:r>
              <a:rPr lang="en-US" sz="1800" dirty="0" smtClean="0">
                <a:latin typeface="Times New Roman" panose="02020603050405020304" pitchFamily="18" charset="0"/>
                <a:cs typeface="Times New Roman" panose="02020603050405020304" pitchFamily="18" charset="0"/>
              </a:rPr>
              <a:t>D</a:t>
            </a:r>
            <a:r>
              <a:rPr sz="1800" dirty="0" smtClean="0">
                <a:latin typeface="Times New Roman" panose="02020603050405020304" pitchFamily="18" charset="0"/>
                <a:cs typeface="Times New Roman" panose="02020603050405020304" pitchFamily="18" charset="0"/>
              </a:rPr>
              <a:t>octor in </a:t>
            </a:r>
            <a:r>
              <a:rPr sz="1800" dirty="0" err="1" smtClean="0">
                <a:latin typeface="Times New Roman" panose="02020603050405020304" pitchFamily="18" charset="0"/>
                <a:cs typeface="Times New Roman" panose="02020603050405020304" pitchFamily="18" charset="0"/>
              </a:rPr>
              <a:t>Wudang</a:t>
            </a:r>
            <a:r>
              <a:rPr sz="1800" dirty="0" smtClean="0">
                <a:latin typeface="Times New Roman" panose="02020603050405020304" pitchFamily="18" charset="0"/>
                <a:cs typeface="Times New Roman" panose="02020603050405020304" pitchFamily="18" charset="0"/>
              </a:rPr>
              <a:t> Mountains</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Taoist M</a:t>
            </a:r>
            <a:r>
              <a:rPr lang="en-US" altLang="zh-CN" sz="1800" dirty="0" smtClean="0">
                <a:latin typeface="Times New Roman" panose="02020603050405020304" pitchFamily="18" charset="0"/>
                <a:cs typeface="Times New Roman" panose="02020603050405020304" pitchFamily="18" charset="0"/>
              </a:rPr>
              <a:t>edicine </a:t>
            </a:r>
            <a:r>
              <a:rPr lang="en-US" altLang="zh-CN" sz="1800" dirty="0">
                <a:latin typeface="Times New Roman" panose="02020603050405020304" pitchFamily="18" charset="0"/>
                <a:cs typeface="Times New Roman" panose="02020603050405020304" pitchFamily="18" charset="0"/>
              </a:rPr>
              <a:t>C</a:t>
            </a:r>
            <a:r>
              <a:rPr lang="en-US" altLang="zh-CN" sz="1800" dirty="0" smtClean="0">
                <a:latin typeface="Times New Roman" panose="02020603050405020304" pitchFamily="18" charset="0"/>
                <a:cs typeface="Times New Roman" panose="02020603050405020304" pitchFamily="18" charset="0"/>
              </a:rPr>
              <a:t>onsultant </a:t>
            </a:r>
            <a:r>
              <a:rPr lang="en-US" altLang="zh-CN" sz="1800" dirty="0">
                <a:latin typeface="Times New Roman" panose="02020603050405020304" pitchFamily="18" charset="0"/>
                <a:cs typeface="Times New Roman" panose="02020603050405020304" pitchFamily="18" charset="0"/>
              </a:rPr>
              <a:t>of the </a:t>
            </a:r>
            <a:r>
              <a:rPr lang="en-US" altLang="zh-CN" sz="1800" dirty="0" err="1">
                <a:latin typeface="Times New Roman" panose="02020603050405020304" pitchFamily="18" charset="0"/>
                <a:cs typeface="Times New Roman" panose="02020603050405020304" pitchFamily="18" charset="0"/>
              </a:rPr>
              <a:t>Wudang</a:t>
            </a:r>
            <a:r>
              <a:rPr lang="en-US" altLang="zh-CN" sz="1800" dirty="0">
                <a:latin typeface="Times New Roman" panose="02020603050405020304" pitchFamily="18" charset="0"/>
                <a:cs typeface="Times New Roman" panose="02020603050405020304" pitchFamily="18" charset="0"/>
              </a:rPr>
              <a:t> Taoist Culture Development </a:t>
            </a:r>
            <a:r>
              <a:rPr lang="en-US" altLang="zh-CN" sz="1800" dirty="0" smtClean="0">
                <a:latin typeface="Times New Roman" panose="02020603050405020304" pitchFamily="18" charset="0"/>
                <a:cs typeface="Times New Roman" panose="02020603050405020304" pitchFamily="18" charset="0"/>
              </a:rPr>
              <a:t>Center</a:t>
            </a:r>
            <a:r>
              <a:rPr lang="en-US" altLang="zh-CN" sz="1800" dirty="0">
                <a:latin typeface="Times New Roman" panose="02020603050405020304" pitchFamily="18" charset="0"/>
                <a:cs typeface="Times New Roman" panose="02020603050405020304" pitchFamily="18" charset="0"/>
              </a:rPr>
              <a:t/>
            </a:r>
            <a:br>
              <a:rPr lang="en-US" altLang="zh-CN" sz="1800" dirty="0">
                <a:latin typeface="Times New Roman" panose="02020603050405020304" pitchFamily="18" charset="0"/>
                <a:cs typeface="Times New Roman" panose="02020603050405020304" pitchFamily="18" charset="0"/>
              </a:rPr>
            </a:br>
            <a:endParaRPr sz="1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58284" cy="1162050"/>
          </a:xfrm>
        </p:spPr>
        <p:txBody>
          <a:bodyPr>
            <a:normAutofit fontScale="90000"/>
          </a:bodyPr>
          <a:lstStyle/>
          <a:p>
            <a:r>
              <a:rPr dirty="0" smtClean="0">
                <a:latin typeface="Times New Roman" panose="02020603050405020304" pitchFamily="18" charset="0"/>
                <a:cs typeface="Times New Roman" panose="02020603050405020304" pitchFamily="18" charset="0"/>
              </a:rPr>
              <a:t>Zhu </a:t>
            </a:r>
            <a:r>
              <a:rPr dirty="0" err="1" smtClean="0">
                <a:latin typeface="Times New Roman" panose="02020603050405020304" pitchFamily="18" charset="0"/>
                <a:cs typeface="Times New Roman" panose="02020603050405020304" pitchFamily="18" charset="0"/>
              </a:rPr>
              <a:t>Huaying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F</a:t>
            </a:r>
            <a:r>
              <a:rPr sz="1800" dirty="0" smtClean="0">
                <a:latin typeface="Times New Roman" panose="02020603050405020304" pitchFamily="18" charset="0"/>
                <a:cs typeface="Times New Roman" panose="02020603050405020304" pitchFamily="18" charset="0"/>
              </a:rPr>
              <a:t>amous Taoist </a:t>
            </a:r>
            <a:r>
              <a:rPr lang="en-US" sz="1800" dirty="0">
                <a:latin typeface="Times New Roman" panose="02020603050405020304" pitchFamily="18" charset="0"/>
                <a:cs typeface="Times New Roman" panose="02020603050405020304" pitchFamily="18" charset="0"/>
              </a:rPr>
              <a:t>D</a:t>
            </a:r>
            <a:r>
              <a:rPr sz="1800" dirty="0" smtClean="0">
                <a:latin typeface="Times New Roman" panose="02020603050405020304" pitchFamily="18" charset="0"/>
                <a:cs typeface="Times New Roman" panose="02020603050405020304" pitchFamily="18" charset="0"/>
              </a:rPr>
              <a:t>octor in </a:t>
            </a:r>
            <a:r>
              <a:rPr sz="1800" dirty="0" err="1" smtClean="0">
                <a:latin typeface="Times New Roman" panose="02020603050405020304" pitchFamily="18" charset="0"/>
                <a:cs typeface="Times New Roman" panose="02020603050405020304" pitchFamily="18" charset="0"/>
              </a:rPr>
              <a:t>Wudang</a:t>
            </a:r>
            <a:r>
              <a:rPr sz="1800" dirty="0" smtClean="0">
                <a:latin typeface="Times New Roman" panose="02020603050405020304" pitchFamily="18" charset="0"/>
                <a:cs typeface="Times New Roman" panose="02020603050405020304" pitchFamily="18" charset="0"/>
              </a:rPr>
              <a:t> Mountains</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 Taoist M</a:t>
            </a:r>
            <a:r>
              <a:rPr lang="en-US" altLang="zh-CN" sz="1800" dirty="0" smtClean="0">
                <a:latin typeface="Times New Roman" panose="02020603050405020304" pitchFamily="18" charset="0"/>
                <a:cs typeface="Times New Roman" panose="02020603050405020304" pitchFamily="18" charset="0"/>
              </a:rPr>
              <a:t>edicine Consultant of  </a:t>
            </a:r>
            <a:r>
              <a:rPr lang="en-US" altLang="zh-CN" sz="1800" dirty="0" err="1">
                <a:latin typeface="Times New Roman" panose="02020603050405020304" pitchFamily="18" charset="0"/>
                <a:cs typeface="Times New Roman" panose="02020603050405020304" pitchFamily="18" charset="0"/>
              </a:rPr>
              <a:t>Wudang</a:t>
            </a:r>
            <a:r>
              <a:rPr lang="en-US" altLang="zh-CN" sz="1800" dirty="0">
                <a:latin typeface="Times New Roman" panose="02020603050405020304" pitchFamily="18" charset="0"/>
                <a:cs typeface="Times New Roman" panose="02020603050405020304" pitchFamily="18" charset="0"/>
              </a:rPr>
              <a:t> Taoist Culture Development Center</a:t>
            </a:r>
            <a:endParaRPr sz="18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323528" y="1271960"/>
            <a:ext cx="3456384" cy="5109368"/>
          </a:xfrm>
        </p:spPr>
        <p:txBody>
          <a:bodyPr>
            <a:normAutofit fontScale="92500" lnSpcReduction="10000"/>
          </a:bodyPr>
          <a:lstStyle/>
          <a:p>
            <a:pPr algn="just"/>
            <a:r>
              <a:rPr lang="en-US" dirty="0" smtClean="0">
                <a:latin typeface="Times New Roman" panose="02020603050405020304" pitchFamily="18" charset="0"/>
                <a:cs typeface="Times New Roman" panose="02020603050405020304" pitchFamily="18" charset="0"/>
              </a:rPr>
              <a:t>    Master </a:t>
            </a:r>
            <a:r>
              <a:rPr lang="en-US" dirty="0">
                <a:latin typeface="Times New Roman" panose="02020603050405020304" pitchFamily="18" charset="0"/>
                <a:cs typeface="Times New Roman" panose="02020603050405020304" pitchFamily="18" charset="0"/>
              </a:rPr>
              <a:t>Zhu </a:t>
            </a:r>
            <a:r>
              <a:rPr lang="en-US" dirty="0" err="1">
                <a:latin typeface="Times New Roman" panose="02020603050405020304" pitchFamily="18" charset="0"/>
                <a:cs typeface="Times New Roman" panose="02020603050405020304" pitchFamily="18" charset="0"/>
              </a:rPr>
              <a:t>Huaying</a:t>
            </a:r>
            <a:r>
              <a:rPr lang="en-US" dirty="0">
                <a:latin typeface="Times New Roman" panose="02020603050405020304" pitchFamily="18" charset="0"/>
                <a:cs typeface="Times New Roman" panose="02020603050405020304" pitchFamily="18" charset="0"/>
              </a:rPr>
              <a:t> is from </a:t>
            </a:r>
            <a:r>
              <a:rPr lang="en-US" dirty="0" err="1">
                <a:latin typeface="Times New Roman" panose="02020603050405020304" pitchFamily="18" charset="0"/>
                <a:cs typeface="Times New Roman" panose="02020603050405020304" pitchFamily="18" charset="0"/>
              </a:rPr>
              <a:t>Wudang</a:t>
            </a:r>
            <a:r>
              <a:rPr lang="en-US" dirty="0">
                <a:latin typeface="Times New Roman" panose="02020603050405020304" pitchFamily="18" charset="0"/>
                <a:cs typeface="Times New Roman" panose="02020603050405020304" pitchFamily="18" charset="0"/>
              </a:rPr>
              <a:t> Xuanwu sect with the Taoist name of </a:t>
            </a:r>
            <a:r>
              <a:rPr lang="en-US" dirty="0" err="1">
                <a:latin typeface="Times New Roman" panose="02020603050405020304" pitchFamily="18" charset="0"/>
                <a:cs typeface="Times New Roman" panose="02020603050405020304" pitchFamily="18" charset="0"/>
              </a:rPr>
              <a:t>Dazhizi</a:t>
            </a:r>
            <a:r>
              <a:rPr lang="en-US" dirty="0">
                <a:latin typeface="Times New Roman" panose="02020603050405020304" pitchFamily="18" charset="0"/>
                <a:cs typeface="Times New Roman" panose="02020603050405020304" pitchFamily="18" charset="0"/>
              </a:rPr>
              <a:t>. When he was young </a:t>
            </a:r>
            <a:r>
              <a:rPr lang="en-US" dirty="0">
                <a:solidFill>
                  <a:srgbClr val="C00000"/>
                </a:solidFill>
                <a:latin typeface="Times New Roman" panose="02020603050405020304" pitchFamily="18" charset="0"/>
                <a:cs typeface="Times New Roman" panose="02020603050405020304" pitchFamily="18" charset="0"/>
              </a:rPr>
              <a:t>he was </a:t>
            </a:r>
            <a:r>
              <a:rPr lang="en-US" dirty="0" smtClean="0">
                <a:solidFill>
                  <a:srgbClr val="C00000"/>
                </a:solidFill>
                <a:latin typeface="Times New Roman" panose="02020603050405020304" pitchFamily="18" charset="0"/>
                <a:cs typeface="Times New Roman" panose="02020603050405020304" pitchFamily="18" charset="0"/>
              </a:rPr>
              <a:t>sick quite often. </a:t>
            </a:r>
            <a:r>
              <a:rPr lang="en-US" dirty="0">
                <a:latin typeface="Times New Roman" panose="02020603050405020304" pitchFamily="18" charset="0"/>
                <a:cs typeface="Times New Roman" panose="02020603050405020304" pitchFamily="18" charset="0"/>
              </a:rPr>
              <a:t>He learned the ancient Chinese medical </a:t>
            </a:r>
            <a:r>
              <a:rPr lang="en-US" dirty="0">
                <a:solidFill>
                  <a:srgbClr val="C00000"/>
                </a:solidFill>
                <a:latin typeface="Times New Roman" panose="02020603050405020304" pitchFamily="18" charset="0"/>
                <a:cs typeface="Times New Roman" panose="02020603050405020304" pitchFamily="18" charset="0"/>
              </a:rPr>
              <a:t>on his own </a:t>
            </a:r>
            <a:r>
              <a:rPr lang="en-US" dirty="0">
                <a:latin typeface="Times New Roman" panose="02020603050405020304" pitchFamily="18" charset="0"/>
                <a:cs typeface="Times New Roman" panose="02020603050405020304" pitchFamily="18" charset="0"/>
              </a:rPr>
              <a:t>when he grew up. During the study of classics "</a:t>
            </a:r>
            <a:r>
              <a:rPr lang="en-US" i="1" dirty="0">
                <a:latin typeface="Times New Roman" panose="02020603050405020304" pitchFamily="18" charset="0"/>
                <a:cs typeface="Times New Roman" panose="02020603050405020304" pitchFamily="18" charset="0"/>
              </a:rPr>
              <a:t>The Inner Canon of </a:t>
            </a:r>
            <a:r>
              <a:rPr lang="en-US" i="1" dirty="0" err="1">
                <a:latin typeface="Times New Roman" panose="02020603050405020304" pitchFamily="18" charset="0"/>
                <a:cs typeface="Times New Roman" panose="02020603050405020304" pitchFamily="18" charset="0"/>
              </a:rPr>
              <a:t>Huangdi</a:t>
            </a:r>
            <a:r>
              <a:rPr lang="en-US" dirty="0">
                <a:latin typeface="Times New Roman" panose="02020603050405020304" pitchFamily="18" charset="0"/>
                <a:cs typeface="Times New Roman" panose="02020603050405020304" pitchFamily="18" charset="0"/>
              </a:rPr>
              <a:t>", he was led to the boundless vast land by the complicated meridian route and branch line of the twelve </a:t>
            </a:r>
            <a:r>
              <a:rPr lang="en-US" dirty="0" smtClean="0">
                <a:latin typeface="Times New Roman" panose="02020603050405020304" pitchFamily="18" charset="0"/>
                <a:cs typeface="Times New Roman" panose="02020603050405020304" pitchFamily="18" charset="0"/>
              </a:rPr>
              <a:t>meridians, tendons</a:t>
            </a:r>
            <a:r>
              <a:rPr lang="en-US" dirty="0">
                <a:latin typeface="Times New Roman" panose="02020603050405020304" pitchFamily="18" charset="0"/>
                <a:cs typeface="Times New Roman" panose="02020603050405020304" pitchFamily="18" charset="0"/>
              </a:rPr>
              <a:t>, main and collateral channels and the eight veins of the strange classics. In order to prove the mystery of the "Twelve Meridians", Zhu began to research and practice in the year of 60s to comprehend the law of life and longevity, </a:t>
            </a:r>
            <a:r>
              <a:rPr lang="en-US" dirty="0" smtClean="0">
                <a:latin typeface="Times New Roman" panose="02020603050405020304" pitchFamily="18" charset="0"/>
                <a:cs typeface="Times New Roman" panose="02020603050405020304" pitchFamily="18" charset="0"/>
              </a:rPr>
              <a:t>gradually integrated </a:t>
            </a:r>
            <a:r>
              <a:rPr lang="en-US" dirty="0">
                <a:latin typeface="Times New Roman" panose="02020603050405020304" pitchFamily="18" charset="0"/>
                <a:cs typeface="Times New Roman" panose="02020603050405020304" pitchFamily="18" charset="0"/>
              </a:rPr>
              <a:t>the medicine of the motherland with the immortal, and finally </a:t>
            </a:r>
            <a:r>
              <a:rPr lang="en-US" dirty="0" smtClean="0">
                <a:latin typeface="Times New Roman" panose="02020603050405020304" pitchFamily="18" charset="0"/>
                <a:cs typeface="Times New Roman" panose="02020603050405020304" pitchFamily="18" charset="0"/>
              </a:rPr>
              <a:t>realized </a:t>
            </a:r>
            <a:r>
              <a:rPr lang="en-US" dirty="0">
                <a:latin typeface="Times New Roman" panose="02020603050405020304" pitchFamily="18" charset="0"/>
                <a:cs typeface="Times New Roman" panose="02020603050405020304" pitchFamily="18" charset="0"/>
              </a:rPr>
              <a:t>the mysterious movement of the "Twelve Meridians" in the "birth" realm, and </a:t>
            </a:r>
            <a:r>
              <a:rPr lang="en-US" dirty="0" smtClean="0">
                <a:latin typeface="Times New Roman" panose="02020603050405020304" pitchFamily="18" charset="0"/>
                <a:cs typeface="Times New Roman" panose="02020603050405020304" pitchFamily="18" charset="0"/>
              </a:rPr>
              <a:t>revea</a:t>
            </a:r>
            <a:r>
              <a:rPr lang="en-US" altLang="zh-CN"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ed the </a:t>
            </a:r>
            <a:r>
              <a:rPr lang="en-US" dirty="0">
                <a:latin typeface="Times New Roman" panose="02020603050405020304" pitchFamily="18" charset="0"/>
                <a:cs typeface="Times New Roman" panose="02020603050405020304" pitchFamily="18" charset="0"/>
              </a:rPr>
              <a:t>"Twelve Meridians" that have been lost for thousands of years. And he analyzed and expounded the secrets the essence of the ancient sage of the ancient saints for the sake of forming classical documents and resources for cultivating and benefiting common people in contemporary world.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211960" y="1271877"/>
            <a:ext cx="3713868" cy="4857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71400"/>
            <a:ext cx="7704856" cy="1162050"/>
          </a:xfrm>
        </p:spPr>
        <p:txBody>
          <a:bodyPr>
            <a:normAutofit fontScale="90000"/>
          </a:bodyPr>
          <a:lstStyle/>
          <a:p>
            <a:r>
              <a:rPr dirty="0" smtClean="0">
                <a:latin typeface="Times New Roman" panose="02020603050405020304" pitchFamily="18" charset="0"/>
                <a:cs typeface="Times New Roman" panose="02020603050405020304" pitchFamily="18" charset="0"/>
              </a:rPr>
              <a:t>Liang </a:t>
            </a:r>
            <a:r>
              <a:rPr dirty="0" err="1" smtClean="0">
                <a:latin typeface="Times New Roman" panose="02020603050405020304" pitchFamily="18" charset="0"/>
                <a:cs typeface="Times New Roman" panose="02020603050405020304" pitchFamily="18" charset="0"/>
              </a:rPr>
              <a:t>Guangyu</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the </a:t>
            </a:r>
            <a:r>
              <a:rPr lang="en-US" sz="1800" dirty="0" smtClean="0">
                <a:latin typeface="Times New Roman" panose="02020603050405020304" pitchFamily="18" charset="0"/>
                <a:cs typeface="Times New Roman" panose="02020603050405020304" pitchFamily="18" charset="0"/>
              </a:rPr>
              <a:t>S</a:t>
            </a:r>
            <a:r>
              <a:rPr sz="1800" dirty="0" smtClean="0">
                <a:latin typeface="Times New Roman" panose="02020603050405020304" pitchFamily="18" charset="0"/>
                <a:cs typeface="Times New Roman" panose="02020603050405020304" pitchFamily="18" charset="0"/>
              </a:rPr>
              <a:t>ixty-fifth </a:t>
            </a:r>
            <a:r>
              <a:rPr lang="en-US" sz="1800" dirty="0">
                <a:latin typeface="Times New Roman" panose="02020603050405020304" pitchFamily="18" charset="0"/>
                <a:cs typeface="Times New Roman" panose="02020603050405020304" pitchFamily="18" charset="0"/>
              </a:rPr>
              <a:t>G</a:t>
            </a:r>
            <a:r>
              <a:rPr sz="1800" dirty="0" smtClean="0">
                <a:latin typeface="Times New Roman" panose="02020603050405020304" pitchFamily="18" charset="0"/>
                <a:cs typeface="Times New Roman" panose="02020603050405020304" pitchFamily="18" charset="0"/>
              </a:rPr>
              <a:t>eneration of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the </a:t>
            </a:r>
            <a:r>
              <a:rPr lang="en-US" sz="1800" dirty="0" err="1" smtClean="0">
                <a:latin typeface="Times New Roman" panose="02020603050405020304" pitchFamily="18" charset="0"/>
                <a:cs typeface="Times New Roman" panose="02020603050405020304" pitchFamily="18" charset="0"/>
              </a:rPr>
              <a:t>Whenshi</a:t>
            </a:r>
            <a:r>
              <a:rPr lang="en-US" sz="1800" dirty="0" smtClean="0">
                <a:latin typeface="Times New Roman" panose="02020603050405020304" pitchFamily="18" charset="0"/>
                <a:cs typeface="Times New Roman" panose="02020603050405020304" pitchFamily="18" charset="0"/>
              </a:rPr>
              <a:t> Sect </a:t>
            </a:r>
            <a:r>
              <a:rPr sz="1800" dirty="0" smtClean="0">
                <a:latin typeface="Times New Roman" panose="02020603050405020304" pitchFamily="18" charset="0"/>
                <a:cs typeface="Times New Roman" panose="02020603050405020304" pitchFamily="18" charset="0"/>
              </a:rPr>
              <a:t>of Taoism</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en-US" altLang="zh-CN" sz="1800" dirty="0">
                <a:solidFill>
                  <a:srgbClr val="FF0000"/>
                </a:solidFill>
                <a:latin typeface="Times New Roman" panose="02020603050405020304" pitchFamily="18" charset="0"/>
                <a:cs typeface="Times New Roman" panose="02020603050405020304" pitchFamily="18" charset="0"/>
              </a:rPr>
              <a:t> Specially </a:t>
            </a:r>
            <a:r>
              <a:rPr lang="en-US" altLang="zh-CN" sz="1800" dirty="0" smtClean="0">
                <a:solidFill>
                  <a:srgbClr val="FF0000"/>
                </a:solidFill>
                <a:latin typeface="Times New Roman" panose="02020603050405020304" pitchFamily="18" charset="0"/>
                <a:cs typeface="Times New Roman" panose="02020603050405020304" pitchFamily="18" charset="0"/>
              </a:rPr>
              <a:t>Invited Practicing Tutor </a:t>
            </a:r>
            <a:r>
              <a:rPr lang="en-US" altLang="zh-CN" sz="1800" dirty="0">
                <a:solidFill>
                  <a:srgbClr val="FF0000"/>
                </a:solidFill>
                <a:latin typeface="Times New Roman" panose="02020603050405020304" pitchFamily="18" charset="0"/>
                <a:cs typeface="Times New Roman" panose="02020603050405020304" pitchFamily="18" charset="0"/>
              </a:rPr>
              <a:t>of </a:t>
            </a:r>
            <a:r>
              <a:rPr lang="en-US" altLang="zh-CN" sz="1800" dirty="0" err="1">
                <a:solidFill>
                  <a:srgbClr val="FF0000"/>
                </a:solidFill>
                <a:latin typeface="Times New Roman" panose="02020603050405020304" pitchFamily="18" charset="0"/>
                <a:cs typeface="Times New Roman" panose="02020603050405020304" pitchFamily="18" charset="0"/>
              </a:rPr>
              <a:t>Wudang</a:t>
            </a:r>
            <a:r>
              <a:rPr lang="en-US" altLang="zh-CN" sz="1800" dirty="0">
                <a:solidFill>
                  <a:srgbClr val="FF0000"/>
                </a:solidFill>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Taoist Culture Development Center</a:t>
            </a:r>
            <a:endParaRPr sz="18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07504" y="1043467"/>
            <a:ext cx="3960440" cy="5337861"/>
          </a:xfrm>
        </p:spPr>
        <p:txBody>
          <a:bodyPr>
            <a:noAutofit/>
          </a:bodyPr>
          <a:lstStyle/>
          <a:p>
            <a:pPr algn="just"/>
            <a:r>
              <a:rPr lang="en-US" altLang="zh-CN" dirty="0" smtClean="0">
                <a:solidFill>
                  <a:srgbClr val="FF0000"/>
                </a:solidFill>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He is mastering in the principle of the inner martial culture of </a:t>
            </a:r>
            <a:r>
              <a:rPr lang="en-US" altLang="zh-CN" dirty="0" err="1" smtClean="0">
                <a:latin typeface="Times New Roman" panose="02020603050405020304" pitchFamily="18" charset="0"/>
                <a:cs typeface="Times New Roman" panose="02020603050405020304" pitchFamily="18" charset="0"/>
              </a:rPr>
              <a:t>Wenshi</a:t>
            </a:r>
            <a:r>
              <a:rPr lang="en-US" altLang="zh-CN" dirty="0" smtClean="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Taiyi</a:t>
            </a:r>
            <a:r>
              <a:rPr lang="en-US" altLang="zh-CN" dirty="0" smtClean="0">
                <a:latin typeface="Times New Roman" panose="02020603050405020304" pitchFamily="18" charset="0"/>
                <a:cs typeface="Times New Roman" panose="02020603050405020304" pitchFamily="18" charset="0"/>
              </a:rPr>
              <a:t> sect, the inheritor of the Dalian Intangible Culture Heritage Protection Project </a:t>
            </a:r>
          </a:p>
          <a:p>
            <a:pPr algn="just"/>
            <a:r>
              <a:rPr lang="en-US" altLang="zh-CN" dirty="0" smtClean="0">
                <a:latin typeface="Times New Roman" panose="02020603050405020304" pitchFamily="18" charset="0"/>
                <a:cs typeface="Times New Roman" panose="02020603050405020304" pitchFamily="18" charset="0"/>
              </a:rPr>
              <a:t>    During the 1979-1997 in the forest field of </a:t>
            </a:r>
            <a:r>
              <a:rPr lang="en-US" altLang="zh-CN" dirty="0" err="1" smtClean="0">
                <a:latin typeface="Times New Roman" panose="02020603050405020304" pitchFamily="18" charset="0"/>
                <a:cs typeface="Times New Roman" panose="02020603050405020304" pitchFamily="18" charset="0"/>
              </a:rPr>
              <a:t>Changbai</a:t>
            </a:r>
            <a:r>
              <a:rPr lang="en-US" altLang="zh-CN" dirty="0" smtClean="0">
                <a:latin typeface="Times New Roman" panose="02020603050405020304" pitchFamily="18" charset="0"/>
                <a:cs typeface="Times New Roman" panose="02020603050405020304" pitchFamily="18" charset="0"/>
              </a:rPr>
              <a:t> Mountain, he was learned from Mr. Wang </a:t>
            </a:r>
            <a:r>
              <a:rPr lang="en-US" altLang="zh-CN" dirty="0" err="1" smtClean="0">
                <a:latin typeface="Times New Roman" panose="02020603050405020304" pitchFamily="18" charset="0"/>
                <a:cs typeface="Times New Roman" panose="02020603050405020304" pitchFamily="18" charset="0"/>
              </a:rPr>
              <a:t>Shiwu</a:t>
            </a:r>
            <a:r>
              <a:rPr lang="en-US" altLang="zh-CN" dirty="0" smtClean="0">
                <a:latin typeface="Times New Roman" panose="02020603050405020304" pitchFamily="18" charset="0"/>
                <a:cs typeface="Times New Roman" panose="02020603050405020304" pitchFamily="18" charset="0"/>
              </a:rPr>
              <a:t> of Shaolin </a:t>
            </a:r>
            <a:r>
              <a:rPr lang="en-US" altLang="zh-CN" dirty="0" err="1" smtClean="0">
                <a:latin typeface="Times New Roman" panose="02020603050405020304" pitchFamily="18" charset="0"/>
                <a:cs typeface="Times New Roman" panose="02020603050405020304" pitchFamily="18" charset="0"/>
              </a:rPr>
              <a:t>Neilang</a:t>
            </a:r>
            <a:r>
              <a:rPr lang="en-US" altLang="zh-CN" dirty="0" smtClean="0">
                <a:latin typeface="Times New Roman" panose="02020603050405020304" pitchFamily="18" charset="0"/>
                <a:cs typeface="Times New Roman" panose="02020603050405020304" pitchFamily="18" charset="0"/>
              </a:rPr>
              <a:t> </a:t>
            </a:r>
            <a:r>
              <a:rPr lang="en-US" altLang="zh-CN" dirty="0" err="1" smtClean="0">
                <a:latin typeface="Times New Roman" panose="02020603050405020304" pitchFamily="18" charset="0"/>
                <a:cs typeface="Times New Roman" panose="02020603050405020304" pitchFamily="18" charset="0"/>
              </a:rPr>
              <a:t>Linjizong</a:t>
            </a:r>
            <a:r>
              <a:rPr lang="en-US" altLang="zh-CN" dirty="0" smtClean="0">
                <a:latin typeface="Times New Roman" panose="02020603050405020304" pitchFamily="18" charset="0"/>
                <a:cs typeface="Times New Roman" panose="02020603050405020304" pitchFamily="18" charset="0"/>
              </a:rPr>
              <a:t> inheritor, practicing and learning the exclusive martial spirits and meditation method of Shaolin </a:t>
            </a:r>
            <a:r>
              <a:rPr lang="en-US" altLang="zh-CN" dirty="0" err="1" smtClean="0">
                <a:latin typeface="Times New Roman" panose="02020603050405020304" pitchFamily="18" charset="0"/>
                <a:cs typeface="Times New Roman" panose="02020603050405020304" pitchFamily="18" charset="0"/>
              </a:rPr>
              <a:t>Neilang</a:t>
            </a:r>
            <a:r>
              <a:rPr lang="en-US" altLang="zh-CN" dirty="0" smtClean="0">
                <a:latin typeface="Times New Roman" panose="02020603050405020304" pitchFamily="18" charset="0"/>
                <a:cs typeface="Times New Roman" panose="02020603050405020304" pitchFamily="18" charset="0"/>
              </a:rPr>
              <a:t>.</a:t>
            </a:r>
          </a:p>
          <a:p>
            <a:pPr algn="just"/>
            <a:r>
              <a:rPr lang="en-US" altLang="zh-CN" dirty="0" smtClean="0">
                <a:latin typeface="Times New Roman" panose="02020603050405020304" pitchFamily="18" charset="0"/>
                <a:cs typeface="Times New Roman" panose="02020603050405020304" pitchFamily="18" charset="0"/>
              </a:rPr>
              <a:t>    In 1984, he met the Taoist doctor Li </a:t>
            </a:r>
            <a:r>
              <a:rPr lang="en-US" altLang="zh-CN" dirty="0" err="1" smtClean="0">
                <a:latin typeface="Times New Roman" panose="02020603050405020304" pitchFamily="18" charset="0"/>
                <a:cs typeface="Times New Roman" panose="02020603050405020304" pitchFamily="18" charset="0"/>
              </a:rPr>
              <a:t>Qingxu</a:t>
            </a:r>
            <a:r>
              <a:rPr lang="en-US" altLang="zh-CN" dirty="0" smtClean="0">
                <a:latin typeface="Times New Roman" panose="02020603050405020304" pitchFamily="18" charset="0"/>
                <a:cs typeface="Times New Roman" panose="02020603050405020304" pitchFamily="18" charset="0"/>
              </a:rPr>
              <a:t>, the Qing Cheng </a:t>
            </a:r>
            <a:r>
              <a:rPr lang="en-US" altLang="zh-CN" dirty="0" err="1" smtClean="0">
                <a:latin typeface="Times New Roman" panose="02020603050405020304" pitchFamily="18" charset="0"/>
                <a:cs typeface="Times New Roman" panose="02020603050405020304" pitchFamily="18" charset="0"/>
              </a:rPr>
              <a:t>Quan</a:t>
            </a:r>
            <a:r>
              <a:rPr lang="en-US" altLang="zh-CN" dirty="0" smtClean="0">
                <a:latin typeface="Times New Roman" panose="02020603050405020304" pitchFamily="18" charset="0"/>
                <a:cs typeface="Times New Roman" panose="02020603050405020304" pitchFamily="18" charset="0"/>
              </a:rPr>
              <a:t> Zhen Sect 26</a:t>
            </a:r>
            <a:r>
              <a:rPr lang="en-US" altLang="zh-CN" baseline="30000" dirty="0" smtClean="0">
                <a:latin typeface="Times New Roman" panose="02020603050405020304" pitchFamily="18" charset="0"/>
                <a:cs typeface="Times New Roman" panose="02020603050405020304" pitchFamily="18" charset="0"/>
              </a:rPr>
              <a:t>th</a:t>
            </a:r>
            <a:r>
              <a:rPr lang="en-US" altLang="zh-CN" dirty="0" smtClean="0">
                <a:latin typeface="Times New Roman" panose="02020603050405020304" pitchFamily="18" charset="0"/>
                <a:cs typeface="Times New Roman" panose="02020603050405020304" pitchFamily="18" charset="0"/>
              </a:rPr>
              <a:t> Taoist doctor, then he was given a book of “</a:t>
            </a:r>
            <a:r>
              <a:rPr lang="en-US" altLang="zh-CN" i="1" dirty="0" err="1" smtClean="0">
                <a:latin typeface="Times New Roman" panose="02020603050405020304" pitchFamily="18" charset="0"/>
                <a:cs typeface="Times New Roman" panose="02020603050405020304" pitchFamily="18" charset="0"/>
              </a:rPr>
              <a:t>HunTianFaYao</a:t>
            </a:r>
            <a:r>
              <a:rPr lang="en-US" altLang="zh-CN" i="1"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t>
            </a:r>
          </a:p>
          <a:p>
            <a:pPr algn="just"/>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In 1989, he was given the “</a:t>
            </a:r>
            <a:r>
              <a:rPr lang="en-US" altLang="zh-CN" i="1" dirty="0" err="1" smtClean="0">
                <a:latin typeface="Times New Roman" panose="02020603050405020304" pitchFamily="18" charset="0"/>
                <a:cs typeface="Times New Roman" panose="02020603050405020304" pitchFamily="18" charset="0"/>
              </a:rPr>
              <a:t>WuXiZhiZhi</a:t>
            </a:r>
            <a:r>
              <a:rPr lang="en-US" altLang="zh-CN" dirty="0" smtClean="0">
                <a:latin typeface="Times New Roman" panose="02020603050405020304" pitchFamily="18" charset="0"/>
                <a:cs typeface="Times New Roman" panose="02020603050405020304" pitchFamily="18" charset="0"/>
              </a:rPr>
              <a:t>” from Priest Han </a:t>
            </a:r>
            <a:r>
              <a:rPr lang="en-US" altLang="zh-CN" dirty="0" err="1" smtClean="0">
                <a:latin typeface="Times New Roman" panose="02020603050405020304" pitchFamily="18" charset="0"/>
                <a:cs typeface="Times New Roman" panose="02020603050405020304" pitchFamily="18" charset="0"/>
              </a:rPr>
              <a:t>Zhinan</a:t>
            </a:r>
            <a:r>
              <a:rPr lang="en-US" altLang="zh-CN" dirty="0" smtClean="0">
                <a:latin typeface="Times New Roman" panose="02020603050405020304" pitchFamily="18" charset="0"/>
                <a:cs typeface="Times New Roman" panose="02020603050405020304" pitchFamily="18" charset="0"/>
              </a:rPr>
              <a:t>, the Zheng Yi Sect of </a:t>
            </a:r>
            <a:r>
              <a:rPr lang="en-US" altLang="zh-CN" dirty="0" err="1">
                <a:latin typeface="Times New Roman" panose="02020603050405020304" pitchFamily="18" charset="0"/>
                <a:cs typeface="Times New Roman" panose="02020603050405020304" pitchFamily="18" charset="0"/>
              </a:rPr>
              <a:t>L</a:t>
            </a:r>
            <a:r>
              <a:rPr lang="en-US" altLang="zh-CN" dirty="0" err="1" smtClean="0">
                <a:latin typeface="Times New Roman" panose="02020603050405020304" pitchFamily="18" charset="0"/>
                <a:cs typeface="Times New Roman" panose="02020603050405020304" pitchFamily="18" charset="0"/>
              </a:rPr>
              <a:t>aoshan</a:t>
            </a:r>
            <a:r>
              <a:rPr lang="en-US" altLang="zh-CN" dirty="0" smtClean="0">
                <a:latin typeface="Times New Roman" panose="02020603050405020304" pitchFamily="18" charset="0"/>
                <a:cs typeface="Times New Roman" panose="02020603050405020304" pitchFamily="18" charset="0"/>
              </a:rPr>
              <a:t>.</a:t>
            </a:r>
          </a:p>
          <a:p>
            <a:pPr algn="just"/>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In recent years, Priest </a:t>
            </a:r>
            <a:r>
              <a:rPr lang="en-US" altLang="zh-CN" dirty="0" err="1" smtClean="0">
                <a:latin typeface="Times New Roman" panose="02020603050405020304" pitchFamily="18" charset="0"/>
                <a:cs typeface="Times New Roman" panose="02020603050405020304" pitchFamily="18" charset="0"/>
              </a:rPr>
              <a:t>Guang</a:t>
            </a:r>
            <a:r>
              <a:rPr lang="en-US" altLang="zh-CN" dirty="0" smtClean="0">
                <a:latin typeface="Times New Roman" panose="02020603050405020304" pitchFamily="18" charset="0"/>
                <a:cs typeface="Times New Roman" panose="02020603050405020304" pitchFamily="18" charset="0"/>
              </a:rPr>
              <a:t> Yu was invited to address lectures in Peking University, Tsinghua University, People’s University of China and Zhejiang University and other universities. For the sake of inheriting the lost knowledge of preserving health in Taoist, he has been striving for cultivating Taoist talents for the nation and working hard. </a:t>
            </a:r>
            <a:endParaRPr lang="en-US" altLang="zh-CN" dirty="0">
              <a:latin typeface="Times New Roman" panose="02020603050405020304" pitchFamily="18" charset="0"/>
              <a:cs typeface="Times New Roman" panose="02020603050405020304" pitchFamily="18" charset="0"/>
            </a:endParaRPr>
          </a:p>
        </p:txBody>
      </p:sp>
      <p:pic>
        <p:nvPicPr>
          <p:cNvPr id="3074" name="Picture 2" descr="C:\Users\yvonne\Documents\武当山\加拿大\广宇道长\广宇道长1.jpg"/>
          <p:cNvPicPr>
            <a:picLocks noGrp="1" noChangeAspect="1" noChangeArrowheads="1"/>
          </p:cNvPicPr>
          <p:nvPr>
            <p:ph idx="1"/>
          </p:nvPr>
        </p:nvPicPr>
        <p:blipFill>
          <a:blip r:embed="rId2" cstate="print"/>
          <a:srcRect/>
          <a:stretch>
            <a:fillRect/>
          </a:stretch>
        </p:blipFill>
        <p:spPr bwMode="auto">
          <a:xfrm>
            <a:off x="4283968" y="1154504"/>
            <a:ext cx="3955699" cy="497165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51207"/>
            <a:ext cx="5688632" cy="1162050"/>
          </a:xfrm>
        </p:spPr>
        <p:txBody>
          <a:bodyPr>
            <a:noAutofit/>
          </a:bodyPr>
          <a:lstStyle/>
          <a:p>
            <a:r>
              <a:rPr dirty="0" smtClean="0">
                <a:latin typeface="Times New Roman" panose="02020603050405020304" pitchFamily="18" charset="0"/>
                <a:cs typeface="Times New Roman" panose="02020603050405020304" pitchFamily="18" charset="0"/>
              </a:rPr>
              <a:t>Keynote speaker: Li</a:t>
            </a:r>
            <a:r>
              <a:rPr lang="en-US" dirty="0" smtClean="0">
                <a:latin typeface="Times New Roman" panose="02020603050405020304" pitchFamily="18" charset="0"/>
                <a:cs typeface="Times New Roman" panose="02020603050405020304" pitchFamily="18" charset="0"/>
              </a:rPr>
              <a:t> </a:t>
            </a:r>
            <a:r>
              <a:rPr dirty="0" err="1" smtClean="0">
                <a:latin typeface="Times New Roman" panose="02020603050405020304" pitchFamily="18" charset="0"/>
                <a:cs typeface="Times New Roman" panose="02020603050405020304" pitchFamily="18" charset="0"/>
              </a:rPr>
              <a:t>Guoliang</a:t>
            </a:r>
            <a:r>
              <a:rP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K</a:t>
            </a:r>
            <a:r>
              <a:rPr dirty="0" smtClean="0">
                <a:latin typeface="Times New Roman" panose="02020603050405020304" pitchFamily="18" charset="0"/>
                <a:cs typeface="Times New Roman" panose="02020603050405020304" pitchFamily="18" charset="0"/>
              </a:rPr>
              <a:t>eynote </a:t>
            </a:r>
            <a:r>
              <a:rPr lang="en-US" dirty="0">
                <a:latin typeface="Times New Roman" panose="02020603050405020304" pitchFamily="18" charset="0"/>
                <a:cs typeface="Times New Roman" panose="02020603050405020304" pitchFamily="18" charset="0"/>
              </a:rPr>
              <a:t>A</a:t>
            </a:r>
            <a:r>
              <a:rPr dirty="0" smtClean="0">
                <a:latin typeface="Times New Roman" panose="02020603050405020304" pitchFamily="18" charset="0"/>
                <a:cs typeface="Times New Roman" panose="02020603050405020304" pitchFamily="18" charset="0"/>
              </a:rPr>
              <a:t>ddress: "</a:t>
            </a:r>
            <a:r>
              <a:rPr lang="en-US" i="1" dirty="0" err="1" smtClean="0">
                <a:latin typeface="Times New Roman" panose="02020603050405020304" pitchFamily="18" charset="0"/>
                <a:cs typeface="Times New Roman" panose="02020603050405020304" pitchFamily="18" charset="0"/>
              </a:rPr>
              <a:t>Zhong</a:t>
            </a:r>
            <a:r>
              <a:rPr lang="en-US" i="1" dirty="0" err="1">
                <a:latin typeface="Times New Roman" panose="02020603050405020304" pitchFamily="18" charset="0"/>
                <a:cs typeface="Times New Roman" panose="02020603050405020304" pitchFamily="18" charset="0"/>
              </a:rPr>
              <a:t>n</a:t>
            </a:r>
            <a:r>
              <a:rPr lang="en-US" i="1" dirty="0" err="1" smtClean="0">
                <a:latin typeface="Times New Roman" panose="02020603050405020304" pitchFamily="18" charset="0"/>
                <a:cs typeface="Times New Roman" panose="02020603050405020304" pitchFamily="18" charset="0"/>
              </a:rPr>
              <a:t>an</a:t>
            </a:r>
            <a:r>
              <a:rPr lang="en-US" i="1" dirty="0" smtClean="0">
                <a:latin typeface="Times New Roman" panose="02020603050405020304" pitchFamily="18" charset="0"/>
                <a:cs typeface="Times New Roman" panose="02020603050405020304" pitchFamily="18" charset="0"/>
              </a:rPr>
              <a:t> Taoist </a:t>
            </a:r>
            <a:r>
              <a:rPr lang="en-US" altLang="zh-CN" i="1" dirty="0">
                <a:latin typeface="Times New Roman" panose="02020603050405020304" pitchFamily="18" charset="0"/>
                <a:cs typeface="Times New Roman" panose="02020603050405020304" pitchFamily="18" charset="0"/>
              </a:rPr>
              <a:t>M</a:t>
            </a:r>
            <a:r>
              <a:rPr lang="zh-CN" altLang="en-US" i="1" dirty="0">
                <a:latin typeface="Times New Roman" panose="02020603050405020304" pitchFamily="18" charset="0"/>
                <a:cs typeface="Times New Roman" panose="02020603050405020304" pitchFamily="18" charset="0"/>
              </a:rPr>
              <a:t>edicine </a:t>
            </a:r>
            <a:r>
              <a:rPr dirty="0" smtClean="0">
                <a:latin typeface="Times New Roman" panose="02020603050405020304" pitchFamily="18" charset="0"/>
                <a:cs typeface="Times New Roman" panose="02020603050405020304" pitchFamily="18" charset="0"/>
              </a:rPr>
              <a:t>"</a:t>
            </a:r>
          </a:p>
        </p:txBody>
      </p:sp>
      <p:sp>
        <p:nvSpPr>
          <p:cNvPr id="4" name="文本占位符 3"/>
          <p:cNvSpPr>
            <a:spLocks noGrp="1"/>
          </p:cNvSpPr>
          <p:nvPr>
            <p:ph type="body" sz="half" idx="2"/>
          </p:nvPr>
        </p:nvSpPr>
        <p:spPr>
          <a:xfrm>
            <a:off x="260748" y="1313256"/>
            <a:ext cx="3314302" cy="5544743"/>
          </a:xfrm>
        </p:spPr>
        <p:txBody>
          <a:bodyPr>
            <a:normAutofit lnSpcReduction="10000"/>
          </a:bodyPr>
          <a:lstStyle/>
          <a:p>
            <a:pPr algn="just"/>
            <a:r>
              <a:rPr lang="zh-CN" altLang="en-US" sz="1600" dirty="0" smtClean="0">
                <a:latin typeface="Times New Roman" panose="02020603050405020304" pitchFamily="18" charset="0"/>
                <a:cs typeface="Times New Roman" panose="02020603050405020304" pitchFamily="18" charset="0"/>
              </a:rPr>
              <a:t>    Li Guoliang</a:t>
            </a:r>
            <a:r>
              <a:rPr lang="en-US" altLang="zh-CN" sz="1600" dirty="0" smtClean="0">
                <a:latin typeface="Times New Roman" panose="02020603050405020304" pitchFamily="18" charset="0"/>
                <a:cs typeface="Times New Roman" panose="02020603050405020304" pitchFamily="18" charset="0"/>
              </a:rPr>
              <a:t>, </a:t>
            </a:r>
            <a:r>
              <a:rPr lang="en-US" altLang="zh-CN" sz="1600" dirty="0" smtClean="0">
                <a:solidFill>
                  <a:srgbClr val="FF0000"/>
                </a:solidFill>
                <a:latin typeface="Times New Roman" panose="02020603050405020304" pitchFamily="18" charset="0"/>
                <a:cs typeface="Times New Roman" panose="02020603050405020304" pitchFamily="18" charset="0"/>
              </a:rPr>
              <a:t>the head</a:t>
            </a:r>
            <a:r>
              <a:rPr lang="zh-CN" altLang="en-US" sz="1600" dirty="0">
                <a:solidFill>
                  <a:srgbClr val="FF0000"/>
                </a:solidFill>
                <a:latin typeface="Times New Roman" panose="02020603050405020304" pitchFamily="18" charset="0"/>
                <a:cs typeface="Times New Roman" panose="02020603050405020304" pitchFamily="18" charset="0"/>
              </a:rPr>
              <a:t> </a:t>
            </a:r>
            <a:r>
              <a:rPr lang="zh-CN" altLang="en-US" sz="1600" dirty="0" smtClean="0">
                <a:solidFill>
                  <a:srgbClr val="FF0000"/>
                </a:solidFill>
                <a:latin typeface="Times New Roman" panose="02020603050405020304" pitchFamily="18" charset="0"/>
                <a:cs typeface="Times New Roman" panose="02020603050405020304" pitchFamily="18" charset="0"/>
              </a:rPr>
              <a:t>of </a:t>
            </a:r>
            <a:r>
              <a:rPr lang="zh-CN" altLang="en-US" sz="1600" dirty="0">
                <a:solidFill>
                  <a:srgbClr val="FF0000"/>
                </a:solidFill>
                <a:latin typeface="Times New Roman" panose="02020603050405020304" pitchFamily="18" charset="0"/>
                <a:cs typeface="Times New Roman" panose="02020603050405020304" pitchFamily="18" charset="0"/>
              </a:rPr>
              <a:t>Wudang Taoist Culture Development Center, Xi'an </a:t>
            </a:r>
            <a:r>
              <a:rPr lang="zh-CN" altLang="en-US" sz="1600" dirty="0" smtClean="0">
                <a:solidFill>
                  <a:srgbClr val="FF0000"/>
                </a:solidFill>
                <a:latin typeface="Times New Roman" panose="02020603050405020304" pitchFamily="18" charset="0"/>
                <a:cs typeface="Times New Roman" panose="02020603050405020304" pitchFamily="18" charset="0"/>
              </a:rPr>
              <a:t>Center</a:t>
            </a:r>
            <a:r>
              <a:rPr lang="en-US" altLang="zh-CN" sz="1600" dirty="0" smtClean="0">
                <a:solidFill>
                  <a:srgbClr val="FF0000"/>
                </a:solidFill>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a:t>
            </a:r>
            <a:r>
              <a:rPr lang="en-US" altLang="zh-CN" sz="1600" dirty="0" smtClean="0">
                <a:solidFill>
                  <a:srgbClr val="C00000"/>
                </a:solidFill>
                <a:latin typeface="Times New Roman" panose="02020603050405020304" pitchFamily="18" charset="0"/>
                <a:cs typeface="Times New Roman" panose="02020603050405020304" pitchFamily="18" charset="0"/>
              </a:rPr>
              <a:t>was born from </a:t>
            </a:r>
            <a:r>
              <a:rPr lang="zh-CN" altLang="en-US" sz="1600" dirty="0" smtClean="0">
                <a:latin typeface="Times New Roman" panose="02020603050405020304" pitchFamily="18" charset="0"/>
                <a:cs typeface="Times New Roman" panose="02020603050405020304" pitchFamily="18" charset="0"/>
              </a:rPr>
              <a:t>Shaanxi </a:t>
            </a:r>
            <a:r>
              <a:rPr lang="en-US" altLang="zh-CN" sz="1600" dirty="0" smtClean="0">
                <a:latin typeface="Times New Roman" panose="02020603050405020304" pitchFamily="18" charset="0"/>
                <a:cs typeface="Times New Roman" panose="02020603050405020304" pitchFamily="18" charset="0"/>
              </a:rPr>
              <a:t>Province</a:t>
            </a:r>
            <a:r>
              <a:rPr lang="zh-CN" altLang="en-US" sz="160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He is the</a:t>
            </a:r>
            <a:r>
              <a:rPr lang="zh-CN" altLang="en-US" sz="1600" dirty="0" smtClean="0">
                <a:latin typeface="Times New Roman" panose="02020603050405020304" pitchFamily="18" charset="0"/>
                <a:cs typeface="Times New Roman" panose="02020603050405020304" pitchFamily="18" charset="0"/>
              </a:rPr>
              <a:t> founder of Xi‘an Zhongnan </a:t>
            </a:r>
            <a:r>
              <a:rPr lang="en-US" altLang="zh-CN" sz="1600" dirty="0" smtClean="0">
                <a:latin typeface="Times New Roman" panose="02020603050405020304" pitchFamily="18" charset="0"/>
                <a:cs typeface="Times New Roman" panose="02020603050405020304" pitchFamily="18" charset="0"/>
              </a:rPr>
              <a:t>M</a:t>
            </a:r>
            <a:r>
              <a:rPr lang="zh-CN" altLang="en-US" sz="1600" dirty="0" smtClean="0">
                <a:latin typeface="Times New Roman" panose="02020603050405020304" pitchFamily="18" charset="0"/>
                <a:cs typeface="Times New Roman" panose="02020603050405020304" pitchFamily="18" charset="0"/>
              </a:rPr>
              <a:t>edical </a:t>
            </a:r>
            <a:r>
              <a:rPr lang="en-US" altLang="zh-CN" sz="1600" dirty="0" smtClean="0">
                <a:latin typeface="Times New Roman" panose="02020603050405020304" pitchFamily="18" charset="0"/>
                <a:cs typeface="Times New Roman" panose="02020603050405020304" pitchFamily="18" charset="0"/>
              </a:rPr>
              <a:t>H</a:t>
            </a:r>
            <a:r>
              <a:rPr lang="zh-CN" altLang="en-US" sz="1600" dirty="0" smtClean="0">
                <a:latin typeface="Times New Roman" panose="02020603050405020304" pitchFamily="18" charset="0"/>
                <a:cs typeface="Times New Roman" panose="02020603050405020304" pitchFamily="18" charset="0"/>
              </a:rPr>
              <a:t>ealth </a:t>
            </a:r>
            <a:r>
              <a:rPr lang="en-US" altLang="zh-CN" sz="1600" dirty="0">
                <a:latin typeface="Times New Roman" panose="02020603050405020304" pitchFamily="18" charset="0"/>
                <a:cs typeface="Times New Roman" panose="02020603050405020304" pitchFamily="18" charset="0"/>
              </a:rPr>
              <a:t>C</a:t>
            </a:r>
            <a:r>
              <a:rPr lang="zh-CN" altLang="en-US" sz="1600" dirty="0" smtClean="0">
                <a:latin typeface="Times New Roman" panose="02020603050405020304" pitchFamily="18" charset="0"/>
                <a:cs typeface="Times New Roman" panose="02020603050405020304" pitchFamily="18" charset="0"/>
              </a:rPr>
              <a:t>ulture </a:t>
            </a:r>
            <a:r>
              <a:rPr lang="en-US" altLang="zh-CN" sz="1600" dirty="0">
                <a:latin typeface="Times New Roman" panose="02020603050405020304" pitchFamily="18" charset="0"/>
                <a:cs typeface="Times New Roman" panose="02020603050405020304" pitchFamily="18" charset="0"/>
              </a:rPr>
              <a:t>R</a:t>
            </a:r>
            <a:r>
              <a:rPr lang="zh-CN" altLang="en-US" sz="1600" dirty="0" smtClean="0">
                <a:latin typeface="Times New Roman" panose="02020603050405020304" pitchFamily="18" charset="0"/>
                <a:cs typeface="Times New Roman" panose="02020603050405020304" pitchFamily="18" charset="0"/>
              </a:rPr>
              <a:t>esearch </a:t>
            </a:r>
            <a:r>
              <a:rPr lang="en-US" altLang="zh-CN" sz="1600" dirty="0">
                <a:latin typeface="Times New Roman" panose="02020603050405020304" pitchFamily="18" charset="0"/>
                <a:cs typeface="Times New Roman" panose="02020603050405020304" pitchFamily="18" charset="0"/>
              </a:rPr>
              <a:t>I</a:t>
            </a:r>
            <a:r>
              <a:rPr lang="zh-CN" altLang="en-US" sz="1600" dirty="0" smtClean="0">
                <a:latin typeface="Times New Roman" panose="02020603050405020304" pitchFamily="18" charset="0"/>
                <a:cs typeface="Times New Roman" panose="02020603050405020304" pitchFamily="18" charset="0"/>
              </a:rPr>
              <a:t>nstitute, deputy director of Wudang Taoism culture development center, and Chinese traditional culture disseminator. He and his team spent more than ten years in his spare time walking through the numerous vein </a:t>
            </a:r>
            <a:r>
              <a:rPr lang="en-US" altLang="zh-CN" sz="1600" dirty="0" smtClean="0">
                <a:latin typeface="Times New Roman" panose="02020603050405020304" pitchFamily="18" charset="0"/>
                <a:cs typeface="Times New Roman" panose="02020603050405020304" pitchFamily="18" charset="0"/>
              </a:rPr>
              <a:t>systems</a:t>
            </a:r>
            <a:r>
              <a:rPr lang="zh-CN" altLang="en-US" sz="1600" dirty="0" smtClean="0">
                <a:latin typeface="Times New Roman" panose="02020603050405020304" pitchFamily="18" charset="0"/>
                <a:cs typeface="Times New Roman" panose="02020603050405020304" pitchFamily="18" charset="0"/>
              </a:rPr>
              <a:t> of the </a:t>
            </a:r>
            <a:r>
              <a:rPr lang="en-US" altLang="zh-CN" sz="1600" dirty="0" err="1" smtClean="0">
                <a:latin typeface="Times New Roman" panose="02020603050405020304" pitchFamily="18" charset="0"/>
                <a:cs typeface="Times New Roman" panose="02020603050405020304" pitchFamily="18" charset="0"/>
              </a:rPr>
              <a:t>Zhongnan</a:t>
            </a:r>
            <a:r>
              <a:rPr lang="zh-CN" altLang="en-US" sz="1600" dirty="0" smtClean="0">
                <a:latin typeface="Times New Roman" panose="02020603050405020304" pitchFamily="18" charset="0"/>
                <a:cs typeface="Times New Roman" panose="02020603050405020304" pitchFamily="18" charset="0"/>
              </a:rPr>
              <a:t> Mountain, exploring a lot of ordinary and legendary </a:t>
            </a:r>
            <a:r>
              <a:rPr lang="en-US" altLang="zh-CN" sz="1600" dirty="0" err="1" smtClean="0">
                <a:latin typeface="Times New Roman" panose="02020603050405020304" pitchFamily="18" charset="0"/>
                <a:cs typeface="Times New Roman" panose="02020603050405020304" pitchFamily="18" charset="0"/>
              </a:rPr>
              <a:t>Zhongnan</a:t>
            </a:r>
            <a:r>
              <a:rPr lang="zh-CN" altLang="en-US" sz="1600" dirty="0" smtClean="0">
                <a:latin typeface="Times New Roman" panose="02020603050405020304" pitchFamily="18" charset="0"/>
                <a:cs typeface="Times New Roman" panose="02020603050405020304" pitchFamily="18" charset="0"/>
              </a:rPr>
              <a:t> hermits, and recorded many </a:t>
            </a:r>
            <a:r>
              <a:rPr lang="en-US" altLang="zh-CN" sz="1600" dirty="0" smtClean="0">
                <a:latin typeface="Times New Roman" panose="02020603050405020304" pitchFamily="18" charset="0"/>
                <a:cs typeface="Times New Roman" panose="02020603050405020304" pitchFamily="18" charset="0"/>
              </a:rPr>
              <a:t>heart touching </a:t>
            </a:r>
            <a:r>
              <a:rPr lang="zh-CN" altLang="en-US" sz="1600" dirty="0" smtClean="0">
                <a:latin typeface="Times New Roman" panose="02020603050405020304" pitchFamily="18" charset="0"/>
                <a:cs typeface="Times New Roman" panose="02020603050405020304" pitchFamily="18" charset="0"/>
              </a:rPr>
              <a:t>stories </a:t>
            </a:r>
            <a:r>
              <a:rPr lang="en-US" altLang="zh-CN" sz="1600" dirty="0">
                <a:latin typeface="Times New Roman" panose="02020603050405020304" pitchFamily="18" charset="0"/>
                <a:cs typeface="Times New Roman" panose="02020603050405020304" pitchFamily="18" charset="0"/>
              </a:rPr>
              <a:t>of </a:t>
            </a:r>
            <a:r>
              <a:rPr lang="en-US" altLang="zh-CN" sz="1600" dirty="0" err="1">
                <a:latin typeface="Times New Roman" panose="02020603050405020304" pitchFamily="18" charset="0"/>
                <a:cs typeface="Times New Roman" panose="02020603050405020304" pitchFamily="18" charset="0"/>
              </a:rPr>
              <a:t>Zhongnan</a:t>
            </a:r>
            <a:r>
              <a:rPr lang="zh-CN" altLang="en-US" sz="1600" dirty="0" smtClean="0">
                <a:latin typeface="Times New Roman" panose="02020603050405020304" pitchFamily="18" charset="0"/>
                <a:cs typeface="Times New Roman" panose="02020603050405020304" pitchFamily="18" charset="0"/>
              </a:rPr>
              <a:t>.</a:t>
            </a:r>
          </a:p>
          <a:p>
            <a:pPr algn="just"/>
            <a:r>
              <a:rPr lang="zh-CN" altLang="en-US" sz="1600" dirty="0" smtClean="0">
                <a:latin typeface="Times New Roman" panose="02020603050405020304" pitchFamily="18" charset="0"/>
                <a:cs typeface="Times New Roman" panose="02020603050405020304" pitchFamily="18" charset="0"/>
              </a:rPr>
              <a:t>    “</a:t>
            </a:r>
            <a:r>
              <a:rPr lang="zh-CN" altLang="en-US" sz="1600" i="1" dirty="0" smtClean="0">
                <a:latin typeface="Times New Roman" panose="02020603050405020304" pitchFamily="18" charset="0"/>
                <a:cs typeface="Times New Roman" panose="02020603050405020304" pitchFamily="18" charset="0"/>
              </a:rPr>
              <a:t>Zhongnan </a:t>
            </a:r>
            <a:r>
              <a:rPr lang="en-US" altLang="zh-CN" sz="1600" i="1" dirty="0" smtClean="0">
                <a:latin typeface="Times New Roman" panose="02020603050405020304" pitchFamily="18" charset="0"/>
                <a:cs typeface="Times New Roman" panose="02020603050405020304" pitchFamily="18" charset="0"/>
              </a:rPr>
              <a:t>Taoist</a:t>
            </a:r>
            <a:r>
              <a:rPr lang="zh-CN" altLang="en-US" sz="1600" i="1" dirty="0" smtClean="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M</a:t>
            </a:r>
            <a:r>
              <a:rPr lang="zh-CN" altLang="en-US" sz="1600" i="1" dirty="0" smtClean="0">
                <a:latin typeface="Times New Roman" panose="02020603050405020304" pitchFamily="18" charset="0"/>
                <a:cs typeface="Times New Roman" panose="02020603050405020304" pitchFamily="18" charset="0"/>
              </a:rPr>
              <a:t>edicine</a:t>
            </a:r>
            <a:r>
              <a:rPr lang="zh-CN" altLang="en-US" sz="1600" dirty="0" smtClean="0">
                <a:latin typeface="Times New Roman" panose="02020603050405020304" pitchFamily="18" charset="0"/>
                <a:cs typeface="Times New Roman" panose="02020603050405020304" pitchFamily="18" charset="0"/>
              </a:rPr>
              <a:t>” explains the historical origins of the </a:t>
            </a:r>
            <a:r>
              <a:rPr lang="en-US" altLang="zh-CN" sz="1600" dirty="0" err="1" smtClean="0">
                <a:latin typeface="Times New Roman" panose="02020603050405020304" pitchFamily="18" charset="0"/>
                <a:cs typeface="Times New Roman" panose="02020603050405020304" pitchFamily="18" charset="0"/>
              </a:rPr>
              <a:t>Zhongnan</a:t>
            </a:r>
            <a:r>
              <a:rPr lang="zh-CN" altLang="en-US" sz="1600" dirty="0" smtClean="0">
                <a:latin typeface="Times New Roman" panose="02020603050405020304" pitchFamily="18" charset="0"/>
                <a:cs typeface="Times New Roman" panose="02020603050405020304" pitchFamily="18" charset="0"/>
              </a:rPr>
              <a:t> culture and Chinese culture, the </a:t>
            </a:r>
            <a:r>
              <a:rPr lang="en-US" altLang="zh-CN" sz="1600" dirty="0" smtClean="0">
                <a:latin typeface="Times New Roman" panose="02020603050405020304" pitchFamily="18" charset="0"/>
                <a:cs typeface="Times New Roman" panose="02020603050405020304" pitchFamily="18" charset="0"/>
              </a:rPr>
              <a:t>principles of </a:t>
            </a:r>
            <a:r>
              <a:rPr lang="en-US" altLang="zh-CN" sz="1600" dirty="0" err="1" smtClean="0">
                <a:latin typeface="Times New Roman" panose="02020603050405020304" pitchFamily="18" charset="0"/>
                <a:cs typeface="Times New Roman" panose="02020603050405020304" pitchFamily="18" charset="0"/>
              </a:rPr>
              <a:t>Zhongnan</a:t>
            </a:r>
            <a:r>
              <a:rPr lang="zh-CN" altLang="en-US" sz="1600" dirty="0" smtClean="0">
                <a:latin typeface="Times New Roman" panose="02020603050405020304" pitchFamily="18" charset="0"/>
                <a:cs typeface="Times New Roman" panose="02020603050405020304" pitchFamily="18" charset="0"/>
              </a:rPr>
              <a:t> Taoist doctor and the </a:t>
            </a:r>
            <a:r>
              <a:rPr lang="en-US" altLang="zh-CN" sz="1600" dirty="0" smtClean="0">
                <a:latin typeface="Times New Roman" panose="02020603050405020304" pitchFamily="18" charset="0"/>
                <a:cs typeface="Times New Roman" panose="02020603050405020304" pitchFamily="18" charset="0"/>
              </a:rPr>
              <a:t>traditional</a:t>
            </a:r>
            <a:r>
              <a:rPr lang="zh-CN" altLang="en-US" sz="1600" dirty="0" smtClean="0">
                <a:latin typeface="Times New Roman" panose="02020603050405020304" pitchFamily="18" charset="0"/>
                <a:cs typeface="Times New Roman" panose="02020603050405020304" pitchFamily="18" charset="0"/>
              </a:rPr>
              <a:t> Chinese </a:t>
            </a:r>
            <a:r>
              <a:rPr lang="en-US" altLang="zh-CN" sz="1600" dirty="0" smtClean="0">
                <a:latin typeface="Times New Roman" panose="02020603050405020304" pitchFamily="18" charset="0"/>
                <a:cs typeface="Times New Roman" panose="02020603050405020304" pitchFamily="18" charset="0"/>
              </a:rPr>
              <a:t>doctor</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algn="just"/>
            <a:endParaRPr lang="zh-CN" altLang="en-US" dirty="0" smtClean="0">
              <a:latin typeface="Times New Roman" panose="02020603050405020304" pitchFamily="18" charset="0"/>
              <a:cs typeface="Times New Roman" panose="02020603050405020304" pitchFamily="18" charset="0"/>
            </a:endParaRPr>
          </a:p>
          <a:p>
            <a:pPr algn="just"/>
            <a:r>
              <a:rPr lang="zh-CN" altLang="en-US" dirty="0" smtClean="0">
                <a:latin typeface="Times New Roman" panose="02020603050405020304" pitchFamily="18" charset="0"/>
                <a:cs typeface="Times New Roman" panose="02020603050405020304" pitchFamily="18" charset="0"/>
              </a:rPr>
              <a:t>    </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3779912" y="1412776"/>
            <a:ext cx="4978896" cy="383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2734" y="332656"/>
            <a:ext cx="7499176" cy="1162050"/>
          </a:xfrm>
        </p:spPr>
        <p:txBody>
          <a:bodyPr>
            <a:normAutofit fontScale="90000"/>
          </a:bodyPr>
          <a:lstStyle/>
          <a:p>
            <a:r>
              <a:rPr sz="2200" dirty="0" smtClean="0">
                <a:latin typeface="Times New Roman" panose="02020603050405020304" pitchFamily="18" charset="0"/>
                <a:cs typeface="Times New Roman" panose="02020603050405020304" pitchFamily="18" charset="0"/>
              </a:rPr>
              <a:t>Li Yong</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dirty="0" smtClean="0">
                <a:latin typeface="Times New Roman" panose="02020603050405020304" pitchFamily="18" charset="0"/>
                <a:cs typeface="Times New Roman" panose="02020603050405020304" pitchFamily="18" charset="0"/>
              </a:rPr>
              <a:t>President of the China Canadian Cultural Exchange Association</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Oversea </a:t>
            </a:r>
            <a:r>
              <a:rPr lang="en-US" altLang="zh-CN" dirty="0">
                <a:latin typeface="Times New Roman" panose="02020603050405020304" pitchFamily="18" charset="0"/>
                <a:cs typeface="Times New Roman" panose="02020603050405020304" pitchFamily="18" charset="0"/>
              </a:rPr>
              <a:t>Director</a:t>
            </a:r>
            <a:r>
              <a:rPr lang="zh-CN" altLang="zh-CN" dirty="0">
                <a:latin typeface="Times New Roman" panose="02020603050405020304" pitchFamily="18" charset="0"/>
                <a:cs typeface="Times New Roman" panose="02020603050405020304" pitchFamily="18" charset="0"/>
              </a:rPr>
              <a:t> of the Wudang Taoist Cultural Development Center</a:t>
            </a:r>
            <a:br>
              <a:rPr lang="zh-CN" altLang="zh-CN" dirty="0">
                <a:latin typeface="Times New Roman" panose="02020603050405020304" pitchFamily="18" charset="0"/>
                <a:cs typeface="Times New Roman" panose="02020603050405020304" pitchFamily="18" charset="0"/>
              </a:rPr>
            </a:br>
            <a:endParaRPr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457200" y="1628800"/>
            <a:ext cx="3682752" cy="3938116"/>
          </a:xfrm>
        </p:spPr>
        <p:txBody>
          <a:bodyPr>
            <a:normAutofit/>
          </a:bodyPr>
          <a:lstStyle/>
          <a:p>
            <a:pPr algn="just"/>
            <a:r>
              <a:rPr lang="en-US" altLang="zh-CN" dirty="0" smtClean="0">
                <a:latin typeface="Times New Roman" panose="02020603050405020304" pitchFamily="18" charset="0"/>
                <a:cs typeface="Times New Roman" panose="02020603050405020304" pitchFamily="18" charset="0"/>
              </a:rPr>
              <a:t>    </a:t>
            </a:r>
            <a:r>
              <a:rPr lang="zh-CN" altLang="zh-CN" dirty="0" smtClean="0">
                <a:latin typeface="Times New Roman" panose="02020603050405020304" pitchFamily="18" charset="0"/>
                <a:cs typeface="Times New Roman" panose="02020603050405020304" pitchFamily="18" charset="0"/>
              </a:rPr>
              <a:t>Li Yong,</a:t>
            </a:r>
            <a:r>
              <a:rPr lang="en-US" altLang="zh-CN" dirty="0" smtClean="0">
                <a:latin typeface="Times New Roman" panose="02020603050405020304" pitchFamily="18" charset="0"/>
                <a:cs typeface="Times New Roman" panose="02020603050405020304" pitchFamily="18" charset="0"/>
              </a:rPr>
              <a:t> the</a:t>
            </a:r>
            <a:r>
              <a:rPr lang="zh-CN" altLang="zh-CN"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Taoist name is Yi Xing, </a:t>
            </a:r>
            <a:r>
              <a:rPr lang="en-US" altLang="zh-CN" dirty="0">
                <a:latin typeface="Times New Roman" panose="02020603050405020304" pitchFamily="18" charset="0"/>
                <a:cs typeface="Times New Roman" panose="02020603050405020304" pitchFamily="18" charset="0"/>
              </a:rPr>
              <a:t>p</a:t>
            </a:r>
            <a:r>
              <a:rPr lang="zh-CN" altLang="zh-CN" dirty="0" smtClean="0">
                <a:latin typeface="Times New Roman" panose="02020603050405020304" pitchFamily="18" charset="0"/>
                <a:cs typeface="Times New Roman" panose="02020603050405020304" pitchFamily="18" charset="0"/>
              </a:rPr>
              <a:t>resident of the China Canadian Association for </a:t>
            </a:r>
            <a:r>
              <a:rPr lang="en-US" altLang="zh-CN" dirty="0" smtClean="0">
                <a:latin typeface="Times New Roman" panose="02020603050405020304" pitchFamily="18" charset="0"/>
                <a:cs typeface="Times New Roman" panose="02020603050405020304" pitchFamily="18" charset="0"/>
              </a:rPr>
              <a:t>C</a:t>
            </a:r>
            <a:r>
              <a:rPr lang="zh-CN" altLang="zh-CN" dirty="0" smtClean="0">
                <a:latin typeface="Times New Roman" panose="02020603050405020304" pitchFamily="18" charset="0"/>
                <a:cs typeface="Times New Roman" panose="02020603050405020304" pitchFamily="18" charset="0"/>
              </a:rPr>
              <a:t>ultural </a:t>
            </a:r>
            <a:r>
              <a:rPr lang="en-US" altLang="zh-CN" dirty="0">
                <a:latin typeface="Times New Roman" panose="02020603050405020304" pitchFamily="18" charset="0"/>
                <a:cs typeface="Times New Roman" panose="02020603050405020304" pitchFamily="18" charset="0"/>
              </a:rPr>
              <a:t>E</a:t>
            </a:r>
            <a:r>
              <a:rPr lang="zh-CN" altLang="zh-CN" dirty="0" smtClean="0">
                <a:latin typeface="Times New Roman" panose="02020603050405020304" pitchFamily="18" charset="0"/>
                <a:cs typeface="Times New Roman" panose="02020603050405020304" pitchFamily="18" charset="0"/>
              </a:rPr>
              <a:t>xchange,</a:t>
            </a:r>
            <a:r>
              <a:rPr lang="en-US" altLang="zh-CN" dirty="0" smtClean="0">
                <a:latin typeface="Times New Roman" panose="02020603050405020304" pitchFamily="18" charset="0"/>
                <a:cs typeface="Times New Roman" panose="02020603050405020304" pitchFamily="18" charset="0"/>
              </a:rPr>
              <a:t> d</a:t>
            </a:r>
            <a:r>
              <a:rPr lang="zh-CN" altLang="zh-CN" dirty="0" smtClean="0">
                <a:latin typeface="Times New Roman" panose="02020603050405020304" pitchFamily="18" charset="0"/>
                <a:cs typeface="Times New Roman" panose="02020603050405020304" pitchFamily="18" charset="0"/>
              </a:rPr>
              <a:t>irector of the </a:t>
            </a:r>
            <a:r>
              <a:rPr lang="en-US" altLang="zh-CN" dirty="0" smtClean="0">
                <a:latin typeface="Times New Roman" panose="02020603050405020304" pitchFamily="18" charset="0"/>
                <a:cs typeface="Times New Roman" panose="02020603050405020304" pitchFamily="18" charset="0"/>
              </a:rPr>
              <a:t>M</a:t>
            </a:r>
            <a:r>
              <a:rPr lang="zh-CN" altLang="zh-CN" dirty="0" smtClean="0">
                <a:latin typeface="Times New Roman" panose="02020603050405020304" pitchFamily="18" charset="0"/>
                <a:cs typeface="Times New Roman" panose="02020603050405020304" pitchFamily="18" charset="0"/>
              </a:rPr>
              <a:t>odern </a:t>
            </a:r>
            <a:r>
              <a:rPr lang="en-US" altLang="zh-CN" dirty="0">
                <a:latin typeface="Times New Roman" panose="02020603050405020304" pitchFamily="18" charset="0"/>
                <a:cs typeface="Times New Roman" panose="02020603050405020304" pitchFamily="18" charset="0"/>
              </a:rPr>
              <a:t>A</a:t>
            </a:r>
            <a:r>
              <a:rPr lang="zh-CN" altLang="zh-CN" dirty="0" smtClean="0">
                <a:latin typeface="Times New Roman" panose="02020603050405020304" pitchFamily="18" charset="0"/>
                <a:cs typeface="Times New Roman" panose="02020603050405020304" pitchFamily="18" charset="0"/>
              </a:rPr>
              <a:t>pplication </a:t>
            </a:r>
            <a:r>
              <a:rPr lang="en-US" altLang="zh-CN" dirty="0">
                <a:latin typeface="Times New Roman" panose="02020603050405020304" pitchFamily="18" charset="0"/>
                <a:cs typeface="Times New Roman" panose="02020603050405020304" pitchFamily="18" charset="0"/>
              </a:rPr>
              <a:t>C</a:t>
            </a:r>
            <a:r>
              <a:rPr lang="zh-CN" altLang="zh-CN" dirty="0" smtClean="0">
                <a:latin typeface="Times New Roman" panose="02020603050405020304" pitchFamily="18" charset="0"/>
                <a:cs typeface="Times New Roman" panose="02020603050405020304" pitchFamily="18" charset="0"/>
              </a:rPr>
              <a:t>ourse of Peking University,</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a:t>
            </a:r>
            <a:r>
              <a:rPr lang="zh-CN" altLang="zh-CN" dirty="0" smtClean="0">
                <a:latin typeface="Times New Roman" panose="02020603050405020304" pitchFamily="18" charset="0"/>
                <a:cs typeface="Times New Roman" panose="02020603050405020304" pitchFamily="18" charset="0"/>
              </a:rPr>
              <a:t>ice president of the Chinese </a:t>
            </a:r>
            <a:r>
              <a:rPr lang="en-US" altLang="zh-CN" dirty="0">
                <a:latin typeface="Times New Roman" panose="02020603050405020304" pitchFamily="18" charset="0"/>
                <a:cs typeface="Times New Roman" panose="02020603050405020304" pitchFamily="18" charset="0"/>
              </a:rPr>
              <a:t>I-Ching </a:t>
            </a:r>
            <a:r>
              <a:rPr lang="zh-CN" altLang="zh-CN" dirty="0" smtClean="0">
                <a:latin typeface="Times New Roman" panose="02020603050405020304" pitchFamily="18" charset="0"/>
                <a:cs typeface="Times New Roman" panose="02020603050405020304" pitchFamily="18" charset="0"/>
              </a:rPr>
              <a:t>Association</a:t>
            </a:r>
            <a:r>
              <a:rPr lang="en-US" altLang="zh-CN" dirty="0" smtClean="0">
                <a:latin typeface="Times New Roman" panose="02020603050405020304" pitchFamily="18" charset="0"/>
                <a:cs typeface="Times New Roman" panose="02020603050405020304" pitchFamily="18" charset="0"/>
              </a:rPr>
              <a:t>. </a:t>
            </a:r>
          </a:p>
          <a:p>
            <a:pPr algn="just"/>
            <a:endParaRPr lang="zh-CN" altLang="zh-CN" dirty="0" smtClean="0">
              <a:latin typeface="Times New Roman" panose="02020603050405020304" pitchFamily="18" charset="0"/>
              <a:cs typeface="Times New Roman" panose="02020603050405020304" pitchFamily="18" charset="0"/>
            </a:endParaRPr>
          </a:p>
          <a:p>
            <a:pPr algn="just"/>
            <a:r>
              <a:rPr lang="zh-CN" altLang="zh-CN" dirty="0" smtClean="0">
                <a:latin typeface="Times New Roman" panose="02020603050405020304" pitchFamily="18" charset="0"/>
                <a:cs typeface="Times New Roman" panose="02020603050405020304" pitchFamily="18" charset="0"/>
              </a:rPr>
              <a:t>Publication of </a:t>
            </a:r>
            <a:r>
              <a:rPr lang="en-US" altLang="zh-CN" dirty="0" smtClean="0">
                <a:latin typeface="Times New Roman" panose="02020603050405020304" pitchFamily="18" charset="0"/>
                <a:cs typeface="Times New Roman" panose="02020603050405020304" pitchFamily="18" charset="0"/>
              </a:rPr>
              <a:t>I-Ching Books:</a:t>
            </a:r>
            <a:endParaRPr lang="zh-CN" altLang="zh-CN" dirty="0" smtClean="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Xin Yi </a:t>
            </a:r>
            <a:r>
              <a:rPr lang="en-US" altLang="zh-CN" i="1" dirty="0" err="1" smtClean="0">
                <a:latin typeface="Times New Roman" panose="02020603050405020304" pitchFamily="18" charset="0"/>
                <a:cs typeface="Times New Roman" panose="02020603050405020304" pitchFamily="18" charset="0"/>
              </a:rPr>
              <a:t>Suan</a:t>
            </a:r>
            <a:r>
              <a:rPr lang="en-US" altLang="zh-CN" i="1" dirty="0" smtClean="0">
                <a:latin typeface="Times New Roman" panose="02020603050405020304" pitchFamily="18" charset="0"/>
                <a:cs typeface="Times New Roman" panose="02020603050405020304" pitchFamily="18" charset="0"/>
              </a:rPr>
              <a:t> Jing</a:t>
            </a:r>
            <a:r>
              <a:rPr lang="en-US" altLang="zh-CN" dirty="0" smtClean="0">
                <a:latin typeface="Times New Roman" panose="02020603050405020304" pitchFamily="18" charset="0"/>
                <a:cs typeface="Times New Roman" panose="02020603050405020304" pitchFamily="18" charset="0"/>
              </a:rPr>
              <a:t>’</a:t>
            </a:r>
            <a:endParaRPr lang="zh-CN" altLang="zh-CN" dirty="0" smtClean="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a:t>
            </a:r>
            <a:r>
              <a:rPr lang="en-US" altLang="zh-CN" i="1" dirty="0" smtClean="0">
                <a:latin typeface="Times New Roman" panose="02020603050405020304" pitchFamily="18" charset="0"/>
                <a:cs typeface="Times New Roman" panose="02020603050405020304" pitchFamily="18" charset="0"/>
              </a:rPr>
              <a:t>Yi Zhan</a:t>
            </a:r>
            <a:r>
              <a:rPr lang="en-US" altLang="zh-CN" dirty="0" smtClean="0">
                <a:latin typeface="Times New Roman" panose="02020603050405020304" pitchFamily="18" charset="0"/>
                <a:cs typeface="Times New Roman" panose="02020603050405020304" pitchFamily="18" charset="0"/>
              </a:rPr>
              <a:t>’</a:t>
            </a:r>
            <a:endParaRPr lang="zh-CN" altLang="zh-CN" dirty="0" smtClean="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a:t>
            </a:r>
            <a:r>
              <a:rPr lang="zh-CN" altLang="zh-CN" i="1" dirty="0" smtClean="0">
                <a:latin typeface="Times New Roman" panose="02020603050405020304" pitchFamily="18" charset="0"/>
                <a:cs typeface="Times New Roman" panose="02020603050405020304" pitchFamily="18" charset="0"/>
              </a:rPr>
              <a:t>The </a:t>
            </a:r>
            <a:r>
              <a:rPr lang="en-US" altLang="zh-CN" i="1" dirty="0" smtClean="0">
                <a:latin typeface="Times New Roman" panose="02020603050405020304" pitchFamily="18" charset="0"/>
                <a:cs typeface="Times New Roman" panose="02020603050405020304" pitchFamily="18" charset="0"/>
              </a:rPr>
              <a:t>B</a:t>
            </a:r>
            <a:r>
              <a:rPr lang="zh-CN" altLang="zh-CN" i="1" dirty="0" smtClean="0">
                <a:latin typeface="Times New Roman" panose="02020603050405020304" pitchFamily="18" charset="0"/>
                <a:cs typeface="Times New Roman" panose="02020603050405020304" pitchFamily="18" charset="0"/>
              </a:rPr>
              <a:t>est </a:t>
            </a:r>
            <a:r>
              <a:rPr lang="en-US" altLang="zh-CN" i="1" dirty="0">
                <a:latin typeface="Times New Roman" panose="02020603050405020304" pitchFamily="18" charset="0"/>
                <a:cs typeface="Times New Roman" panose="02020603050405020304" pitchFamily="18" charset="0"/>
              </a:rPr>
              <a:t>D</a:t>
            </a:r>
            <a:r>
              <a:rPr lang="zh-CN" altLang="zh-CN" i="1" dirty="0" smtClean="0">
                <a:latin typeface="Times New Roman" panose="02020603050405020304" pitchFamily="18" charset="0"/>
                <a:cs typeface="Times New Roman" panose="02020603050405020304" pitchFamily="18" charset="0"/>
              </a:rPr>
              <a:t>octor </a:t>
            </a:r>
            <a:r>
              <a:rPr lang="en-US" altLang="zh-CN" i="1" dirty="0">
                <a:latin typeface="Times New Roman" panose="02020603050405020304" pitchFamily="18" charset="0"/>
                <a:cs typeface="Times New Roman" panose="02020603050405020304" pitchFamily="18" charset="0"/>
              </a:rPr>
              <a:t>I</a:t>
            </a:r>
            <a:r>
              <a:rPr lang="zh-CN" altLang="zh-CN" i="1" dirty="0" smtClean="0">
                <a:latin typeface="Times New Roman" panose="02020603050405020304" pitchFamily="18" charset="0"/>
                <a:cs typeface="Times New Roman" panose="02020603050405020304" pitchFamily="18" charset="0"/>
              </a:rPr>
              <a:t>s </a:t>
            </a:r>
            <a:r>
              <a:rPr lang="en-US" altLang="zh-CN" i="1" dirty="0">
                <a:latin typeface="Times New Roman" panose="02020603050405020304" pitchFamily="18" charset="0"/>
                <a:cs typeface="Times New Roman" panose="02020603050405020304" pitchFamily="18" charset="0"/>
              </a:rPr>
              <a:t>Y</a:t>
            </a:r>
            <a:r>
              <a:rPr lang="en-US" altLang="zh-CN" i="1" dirty="0" smtClean="0">
                <a:latin typeface="Times New Roman" panose="02020603050405020304" pitchFamily="18" charset="0"/>
                <a:cs typeface="Times New Roman" panose="02020603050405020304" pitchFamily="18" charset="0"/>
              </a:rPr>
              <a:t>our</a:t>
            </a:r>
            <a:r>
              <a:rPr lang="zh-CN" altLang="zh-CN" i="1" dirty="0" smtClean="0">
                <a:latin typeface="Times New Roman" panose="02020603050405020304" pitchFamily="18" charset="0"/>
                <a:cs typeface="Times New Roman" panose="02020603050405020304" pitchFamily="18" charset="0"/>
              </a:rPr>
              <a:t>self</a:t>
            </a:r>
            <a:r>
              <a:rPr lang="en-US" altLang="zh-CN" dirty="0" smtClean="0">
                <a:latin typeface="Times New Roman" panose="02020603050405020304" pitchFamily="18" charset="0"/>
                <a:cs typeface="Times New Roman" panose="02020603050405020304" pitchFamily="18" charset="0"/>
              </a:rPr>
              <a:t>’</a:t>
            </a:r>
          </a:p>
          <a:p>
            <a:pPr algn="just"/>
            <a:endParaRPr lang="zh-CN" altLang="zh-CN" dirty="0" smtClean="0">
              <a:latin typeface="Times New Roman" panose="02020603050405020304" pitchFamily="18" charset="0"/>
              <a:cs typeface="Times New Roman" panose="02020603050405020304" pitchFamily="18" charset="0"/>
            </a:endParaRPr>
          </a:p>
          <a:p>
            <a:pPr algn="just"/>
            <a:r>
              <a:rPr lang="en-US" altLang="zh-CN" dirty="0">
                <a:solidFill>
                  <a:srgbClr val="C00000"/>
                </a:solidFill>
                <a:latin typeface="Times New Roman" panose="02020603050405020304" pitchFamily="18" charset="0"/>
                <a:cs typeface="Times New Roman" panose="02020603050405020304" pitchFamily="18" charset="0"/>
              </a:rPr>
              <a:t>C</a:t>
            </a:r>
            <a:r>
              <a:rPr lang="zh-CN" altLang="zh-CN" dirty="0" smtClean="0">
                <a:solidFill>
                  <a:srgbClr val="C00000"/>
                </a:solidFill>
                <a:latin typeface="Times New Roman" panose="02020603050405020304" pitchFamily="18" charset="0"/>
                <a:cs typeface="Times New Roman" panose="02020603050405020304" pitchFamily="18" charset="0"/>
              </a:rPr>
              <a:t>ourse</a:t>
            </a:r>
            <a:r>
              <a:rPr lang="en-US" altLang="zh-CN" dirty="0" smtClean="0">
                <a:solidFill>
                  <a:srgbClr val="C00000"/>
                </a:solidFill>
                <a:latin typeface="Times New Roman" panose="02020603050405020304" pitchFamily="18" charset="0"/>
                <a:cs typeface="Times New Roman" panose="02020603050405020304" pitchFamily="18" charset="0"/>
              </a:rPr>
              <a:t>s:</a:t>
            </a:r>
            <a:endParaRPr lang="zh-CN" altLang="zh-CN" dirty="0" smtClean="0">
              <a:solidFill>
                <a:srgbClr val="C00000"/>
              </a:solidFill>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C</a:t>
            </a:r>
            <a:r>
              <a:rPr lang="zh-CN" altLang="zh-CN" dirty="0" smtClean="0">
                <a:latin typeface="Times New Roman" panose="02020603050405020304" pitchFamily="18" charset="0"/>
                <a:cs typeface="Times New Roman" panose="02020603050405020304" pitchFamily="18" charset="0"/>
              </a:rPr>
              <a:t>urriculum</a:t>
            </a:r>
            <a:r>
              <a:rPr lang="en-US" altLang="zh-CN" dirty="0" smtClean="0">
                <a:latin typeface="Times New Roman" panose="02020603050405020304" pitchFamily="18" charset="0"/>
                <a:cs typeface="Times New Roman" panose="02020603050405020304" pitchFamily="18" charset="0"/>
              </a:rPr>
              <a:t>‘T</a:t>
            </a:r>
            <a:r>
              <a:rPr lang="zh-CN" altLang="zh-CN" dirty="0" smtClean="0">
                <a:latin typeface="Times New Roman" panose="02020603050405020304" pitchFamily="18" charset="0"/>
                <a:cs typeface="Times New Roman" panose="02020603050405020304" pitchFamily="18" charset="0"/>
              </a:rPr>
              <a:t>he </a:t>
            </a:r>
            <a:r>
              <a:rPr lang="en-US" altLang="zh-CN" dirty="0">
                <a:latin typeface="Times New Roman" panose="02020603050405020304" pitchFamily="18" charset="0"/>
                <a:cs typeface="Times New Roman" panose="02020603050405020304" pitchFamily="18" charset="0"/>
              </a:rPr>
              <a:t>N</a:t>
            </a:r>
            <a:r>
              <a:rPr lang="zh-CN" altLang="zh-CN" dirty="0">
                <a:latin typeface="Times New Roman" panose="02020603050405020304" pitchFamily="18" charset="0"/>
                <a:cs typeface="Times New Roman" panose="02020603050405020304" pitchFamily="18" charset="0"/>
              </a:rPr>
              <a:t>ational </a:t>
            </a:r>
            <a:r>
              <a:rPr lang="en-US" altLang="zh-CN" dirty="0">
                <a:latin typeface="Times New Roman" panose="02020603050405020304" pitchFamily="18" charset="0"/>
                <a:cs typeface="Times New Roman" panose="02020603050405020304" pitchFamily="18" charset="0"/>
              </a:rPr>
              <a:t>T</a:t>
            </a:r>
            <a:r>
              <a:rPr lang="zh-CN" altLang="zh-CN" dirty="0">
                <a:latin typeface="Times New Roman" panose="02020603050405020304" pitchFamily="18" charset="0"/>
                <a:cs typeface="Times New Roman" panose="02020603050405020304" pitchFamily="18" charset="0"/>
              </a:rPr>
              <a:t>alent </a:t>
            </a:r>
            <a:r>
              <a:rPr lang="en-US" altLang="zh-CN" dirty="0">
                <a:latin typeface="Times New Roman" panose="02020603050405020304" pitchFamily="18" charset="0"/>
                <a:cs typeface="Times New Roman" panose="02020603050405020304" pitchFamily="18" charset="0"/>
              </a:rPr>
              <a:t>P</a:t>
            </a:r>
            <a:r>
              <a:rPr lang="zh-CN" altLang="zh-CN" dirty="0" smtClean="0">
                <a:latin typeface="Times New Roman" panose="02020603050405020304" pitchFamily="18" charset="0"/>
                <a:cs typeface="Times New Roman" panose="02020603050405020304" pitchFamily="18" charset="0"/>
              </a:rPr>
              <a:t>ool</a:t>
            </a:r>
            <a:r>
              <a:rPr lang="en-US" altLang="zh-CN" dirty="0" smtClean="0">
                <a:latin typeface="Times New Roman" panose="02020603050405020304" pitchFamily="18" charset="0"/>
                <a:cs typeface="Times New Roman" panose="02020603050405020304" pitchFamily="18" charset="0"/>
              </a:rPr>
              <a:t> I-Ching</a:t>
            </a:r>
            <a:r>
              <a:rPr lang="zh-CN"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a:t>
            </a:r>
            <a:r>
              <a:rPr lang="zh-CN" altLang="zh-CN" dirty="0">
                <a:latin typeface="Times New Roman" panose="02020603050405020304" pitchFamily="18" charset="0"/>
                <a:cs typeface="Times New Roman" panose="02020603050405020304" pitchFamily="18" charset="0"/>
              </a:rPr>
              <a:t>nheriting </a:t>
            </a:r>
            <a:r>
              <a:rPr lang="en-US" altLang="zh-CN" dirty="0">
                <a:latin typeface="Times New Roman" panose="02020603050405020304" pitchFamily="18" charset="0"/>
                <a:cs typeface="Times New Roman" panose="02020603050405020304" pitchFamily="18" charset="0"/>
              </a:rPr>
              <a:t>T</a:t>
            </a:r>
            <a:r>
              <a:rPr lang="zh-CN" altLang="zh-CN" dirty="0" smtClean="0">
                <a:latin typeface="Times New Roman" panose="02020603050405020304" pitchFamily="18" charset="0"/>
                <a:cs typeface="Times New Roman" panose="02020603050405020304" pitchFamily="18" charset="0"/>
              </a:rPr>
              <a:t>eacher</a:t>
            </a:r>
            <a:r>
              <a:rPr lang="en-US" altLang="zh-CN" dirty="0" smtClean="0">
                <a:latin typeface="Times New Roman" panose="02020603050405020304" pitchFamily="18" charset="0"/>
                <a:cs typeface="Times New Roman" panose="02020603050405020304" pitchFamily="18" charset="0"/>
              </a:rPr>
              <a:t>’</a:t>
            </a:r>
            <a:endParaRPr lang="zh-CN" altLang="zh-CN" dirty="0" smtClean="0">
              <a:latin typeface="Times New Roman" panose="02020603050405020304" pitchFamily="18" charset="0"/>
              <a:cs typeface="Times New Roman" panose="02020603050405020304" pitchFamily="18" charset="0"/>
            </a:endParaRPr>
          </a:p>
          <a:p>
            <a:pPr algn="just"/>
            <a:r>
              <a:rPr lang="en-US" altLang="zh-CN" dirty="0" smtClean="0">
                <a:latin typeface="Times New Roman" panose="02020603050405020304" pitchFamily="18" charset="0"/>
                <a:cs typeface="Times New Roman" panose="02020603050405020304" pitchFamily="18" charset="0"/>
              </a:rPr>
              <a:t>Curriculum ‘T</a:t>
            </a:r>
            <a:r>
              <a:rPr lang="zh-CN" altLang="zh-CN" dirty="0" smtClean="0">
                <a:solidFill>
                  <a:srgbClr val="FF0000"/>
                </a:solidFill>
                <a:latin typeface="Times New Roman" panose="02020603050405020304" pitchFamily="18" charset="0"/>
                <a:cs typeface="Times New Roman" panose="02020603050405020304" pitchFamily="18" charset="0"/>
              </a:rPr>
              <a:t>he </a:t>
            </a:r>
            <a:r>
              <a:rPr lang="en-US" altLang="zh-CN" dirty="0" smtClean="0">
                <a:solidFill>
                  <a:srgbClr val="FF0000"/>
                </a:solidFill>
                <a:latin typeface="Times New Roman" panose="02020603050405020304" pitchFamily="18" charset="0"/>
                <a:cs typeface="Times New Roman" panose="02020603050405020304" pitchFamily="18" charset="0"/>
              </a:rPr>
              <a:t>Geomancer of the </a:t>
            </a:r>
            <a:r>
              <a:rPr lang="zh-CN" altLang="zh-CN" dirty="0" smtClean="0">
                <a:solidFill>
                  <a:srgbClr val="FF0000"/>
                </a:solidFill>
                <a:latin typeface="Times New Roman" panose="02020603050405020304" pitchFamily="18" charset="0"/>
                <a:cs typeface="Times New Roman" panose="02020603050405020304" pitchFamily="18" charset="0"/>
              </a:rPr>
              <a:t>National </a:t>
            </a:r>
            <a:r>
              <a:rPr lang="en-US" altLang="zh-CN" dirty="0" smtClean="0">
                <a:solidFill>
                  <a:srgbClr val="FF0000"/>
                </a:solidFill>
                <a:latin typeface="Times New Roman" panose="02020603050405020304" pitchFamily="18" charset="0"/>
                <a:cs typeface="Times New Roman" panose="02020603050405020304" pitchFamily="18" charset="0"/>
              </a:rPr>
              <a:t>Ministry of Human Society’</a:t>
            </a:r>
          </a:p>
          <a:p>
            <a:pPr algn="just"/>
            <a:endParaRPr lang="zh-CN" altLang="zh-CN" dirty="0" smtClean="0">
              <a:solidFill>
                <a:srgbClr val="FF0000"/>
              </a:solidFill>
              <a:latin typeface="Times New Roman" panose="02020603050405020304" pitchFamily="18" charset="0"/>
              <a:cs typeface="Times New Roman" panose="02020603050405020304" pitchFamily="18" charset="0"/>
            </a:endParaRPr>
          </a:p>
          <a:p>
            <a:pPr algn="just"/>
            <a:endParaRPr lang="zh-CN" altLang="en-US" dirty="0">
              <a:latin typeface="Times New Roman" panose="02020603050405020304" pitchFamily="18" charset="0"/>
              <a:cs typeface="Times New Roman" panose="02020603050405020304" pitchFamily="18" charset="0"/>
            </a:endParaRPr>
          </a:p>
        </p:txBody>
      </p:sp>
      <p:pic>
        <p:nvPicPr>
          <p:cNvPr id="5123" name="Picture 3" descr="C:\Users\yvonne\Documents\武当山\加拿大\李勇\李勇.jpg"/>
          <p:cNvPicPr>
            <a:picLocks noGrp="1" noChangeAspect="1" noChangeArrowheads="1"/>
          </p:cNvPicPr>
          <p:nvPr>
            <p:ph idx="1"/>
          </p:nvPr>
        </p:nvPicPr>
        <p:blipFill>
          <a:blip r:embed="rId2" cstate="print"/>
          <a:srcRect/>
          <a:stretch>
            <a:fillRect/>
          </a:stretch>
        </p:blipFill>
        <p:spPr bwMode="auto">
          <a:xfrm>
            <a:off x="4572000" y="1272502"/>
            <a:ext cx="3816424" cy="496480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409" y="764704"/>
            <a:ext cx="7818999" cy="648072"/>
          </a:xfrm>
        </p:spPr>
        <p:txBody>
          <a:bodyPr>
            <a:normAutofit fontScale="90000"/>
          </a:bodyPr>
          <a:lstStyle/>
          <a:p>
            <a:pPr algn="l"/>
            <a:r>
              <a:rPr lang="en-US" altLang="zh-CN" sz="2200" b="1" dirty="0" err="1" smtClean="0">
                <a:latin typeface="Times New Roman" panose="02020603050405020304" pitchFamily="18" charset="0"/>
                <a:cs typeface="Times New Roman" panose="02020603050405020304" pitchFamily="18" charset="0"/>
              </a:rPr>
              <a:t>Bian</a:t>
            </a:r>
            <a:r>
              <a:rPr lang="en-US" altLang="zh-CN" sz="2200" b="1" dirty="0" smtClean="0">
                <a:latin typeface="Times New Roman" panose="02020603050405020304" pitchFamily="18" charset="0"/>
                <a:cs typeface="Times New Roman" panose="02020603050405020304" pitchFamily="18" charset="0"/>
              </a:rPr>
              <a:t> </a:t>
            </a:r>
            <a:r>
              <a:rPr lang="en-US" altLang="zh-CN" sz="2200" b="1" dirty="0" err="1" smtClean="0">
                <a:latin typeface="Times New Roman" panose="02020603050405020304" pitchFamily="18" charset="0"/>
                <a:cs typeface="Times New Roman" panose="02020603050405020304" pitchFamily="18" charset="0"/>
              </a:rPr>
              <a:t>Weiguang</a:t>
            </a:r>
            <a:r>
              <a:rPr lang="en-US" altLang="zh-CN" sz="22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
            </a:r>
            <a:br>
              <a:rPr lang="en-US" altLang="zh-CN" sz="2000" b="1" dirty="0" smtClean="0">
                <a:latin typeface="Times New Roman" panose="02020603050405020304" pitchFamily="18" charset="0"/>
                <a:cs typeface="Times New Roman" panose="02020603050405020304" pitchFamily="18" charset="0"/>
              </a:rPr>
            </a:br>
            <a:r>
              <a:rPr lang="en-US" altLang="zh-CN" sz="2000" b="1" dirty="0" smtClean="0">
                <a:latin typeface="Times New Roman" panose="02020603050405020304" pitchFamily="18" charset="0"/>
                <a:cs typeface="Times New Roman" panose="02020603050405020304" pitchFamily="18" charset="0"/>
              </a:rPr>
              <a:t>—L</a:t>
            </a:r>
            <a:r>
              <a:rPr lang="zh-CN" altLang="zh-CN" sz="2000" b="1" dirty="0" smtClean="0">
                <a:latin typeface="Times New Roman" panose="02020603050405020304" pitchFamily="18" charset="0"/>
                <a:cs typeface="Times New Roman" panose="02020603050405020304" pitchFamily="18" charset="0"/>
              </a:rPr>
              <a:t>ecture</a:t>
            </a:r>
            <a:r>
              <a:rPr lang="en-US" altLang="zh-CN" sz="2000" b="1" dirty="0" smtClean="0">
                <a:latin typeface="Times New Roman" panose="02020603050405020304" pitchFamily="18" charset="0"/>
                <a:cs typeface="Times New Roman" panose="02020603050405020304" pitchFamily="18" charset="0"/>
              </a:rPr>
              <a:t> Theme</a:t>
            </a:r>
            <a:r>
              <a:rPr lang="zh-CN" altLang="zh-CN" sz="2000" b="1" dirty="0" smtClean="0">
                <a:latin typeface="Times New Roman" panose="02020603050405020304" pitchFamily="18" charset="0"/>
                <a:cs typeface="Times New Roman" panose="02020603050405020304" pitchFamily="18" charset="0"/>
              </a:rPr>
              <a:t> “</a:t>
            </a:r>
            <a:r>
              <a:rPr lang="en-US" altLang="zh-CN" sz="2000" b="1" i="1" dirty="0" smtClean="0">
                <a:latin typeface="Times New Roman" panose="02020603050405020304" pitchFamily="18" charset="0"/>
                <a:cs typeface="Times New Roman" panose="02020603050405020304" pitchFamily="18" charset="0"/>
              </a:rPr>
              <a:t>S</a:t>
            </a:r>
            <a:r>
              <a:rPr lang="zh-CN" altLang="zh-CN" sz="2000" b="1" i="1" dirty="0" smtClean="0">
                <a:latin typeface="Times New Roman" panose="02020603050405020304" pitchFamily="18" charset="0"/>
                <a:cs typeface="Times New Roman" panose="02020603050405020304" pitchFamily="18" charset="0"/>
              </a:rPr>
              <a:t>eeking the </a:t>
            </a:r>
            <a:r>
              <a:rPr lang="en-US" altLang="zh-CN" sz="2000" b="1" i="1" dirty="0" smtClean="0">
                <a:latin typeface="Times New Roman" panose="02020603050405020304" pitchFamily="18" charset="0"/>
                <a:cs typeface="Times New Roman" panose="02020603050405020304" pitchFamily="18" charset="0"/>
              </a:rPr>
              <a:t>R</a:t>
            </a:r>
            <a:r>
              <a:rPr lang="zh-CN" altLang="zh-CN" sz="2000" b="1" i="1" dirty="0" smtClean="0">
                <a:latin typeface="Times New Roman" panose="02020603050405020304" pitchFamily="18" charset="0"/>
                <a:cs typeface="Times New Roman" panose="02020603050405020304" pitchFamily="18" charset="0"/>
              </a:rPr>
              <a:t>oot of Chinese Taoist </a:t>
            </a:r>
            <a:r>
              <a:rPr lang="en-US" altLang="zh-CN" sz="2000" b="1" i="1" dirty="0" smtClean="0">
                <a:latin typeface="Times New Roman" panose="02020603050405020304" pitchFamily="18" charset="0"/>
                <a:cs typeface="Times New Roman" panose="02020603050405020304" pitchFamily="18" charset="0"/>
              </a:rPr>
              <a:t>M</a:t>
            </a:r>
            <a:r>
              <a:rPr lang="zh-CN" altLang="zh-CN" sz="2000" b="1" i="1" dirty="0" smtClean="0">
                <a:latin typeface="Times New Roman" panose="02020603050405020304" pitchFamily="18" charset="0"/>
                <a:cs typeface="Times New Roman" panose="02020603050405020304" pitchFamily="18" charset="0"/>
              </a:rPr>
              <a:t>edical </a:t>
            </a:r>
            <a:r>
              <a:rPr lang="en-US" altLang="zh-CN" sz="2000" b="1" i="1" dirty="0">
                <a:latin typeface="Times New Roman" panose="02020603050405020304" pitchFamily="18" charset="0"/>
                <a:cs typeface="Times New Roman" panose="02020603050405020304" pitchFamily="18" charset="0"/>
              </a:rPr>
              <a:t>C</a:t>
            </a:r>
            <a:r>
              <a:rPr lang="zh-CN" altLang="zh-CN" sz="2000" b="1" i="1" dirty="0" smtClean="0">
                <a:latin typeface="Times New Roman" panose="02020603050405020304" pitchFamily="18" charset="0"/>
                <a:cs typeface="Times New Roman" panose="02020603050405020304" pitchFamily="18" charset="0"/>
              </a:rPr>
              <a:t>ulture</a:t>
            </a:r>
            <a:r>
              <a:rPr lang="zh-CN" altLang="zh-CN" sz="2000" b="1" dirty="0" smtClean="0">
                <a:latin typeface="Times New Roman" panose="02020603050405020304" pitchFamily="18" charset="0"/>
                <a:cs typeface="Times New Roman" panose="02020603050405020304" pitchFamily="18" charset="0"/>
              </a:rPr>
              <a:t>"</a:t>
            </a:r>
            <a:r>
              <a:rPr lang="zh-CN" altLang="zh-CN" sz="2400" b="1" dirty="0" smtClean="0"/>
              <a:t/>
            </a:r>
            <a:br>
              <a:rPr lang="zh-CN" altLang="zh-CN" sz="2400" b="1" dirty="0" smtClean="0"/>
            </a:br>
            <a:endParaRPr lang="zh-CN" altLang="en-US" sz="2400" b="1" dirty="0"/>
          </a:p>
        </p:txBody>
      </p:sp>
      <p:pic>
        <p:nvPicPr>
          <p:cNvPr id="5" name="内容占位符 4" descr="照片.jpg"/>
          <p:cNvPicPr>
            <a:picLocks noGrp="1" noChangeAspect="1"/>
          </p:cNvPicPr>
          <p:nvPr>
            <p:ph idx="1"/>
          </p:nvPr>
        </p:nvPicPr>
        <p:blipFill>
          <a:blip r:embed="rId2" cstate="print"/>
          <a:stretch>
            <a:fillRect/>
          </a:stretch>
        </p:blipFill>
        <p:spPr>
          <a:xfrm>
            <a:off x="4128074" y="1508296"/>
            <a:ext cx="4001533" cy="3888432"/>
          </a:xfrm>
        </p:spPr>
      </p:pic>
      <p:sp>
        <p:nvSpPr>
          <p:cNvPr id="4" name="矩形 3"/>
          <p:cNvSpPr/>
          <p:nvPr/>
        </p:nvSpPr>
        <p:spPr>
          <a:xfrm>
            <a:off x="179512" y="1268760"/>
            <a:ext cx="3888432" cy="1200329"/>
          </a:xfrm>
          <a:prstGeom prst="rect">
            <a:avLst/>
          </a:prstGeom>
        </p:spPr>
        <p:txBody>
          <a:bodyPr wrap="square">
            <a:spAutoFit/>
          </a:bodyPr>
          <a:lstStyle/>
          <a:p>
            <a:endParaRPr lang="en-US" altLang="zh-CN" dirty="0" smtClean="0"/>
          </a:p>
          <a:p>
            <a:endParaRPr lang="en-US" altLang="zh-CN" dirty="0" smtClean="0"/>
          </a:p>
          <a:p>
            <a:endParaRPr lang="en-US" altLang="zh-CN" dirty="0" smtClean="0"/>
          </a:p>
          <a:p>
            <a:endParaRPr lang="zh-CN" altLang="en-US" dirty="0"/>
          </a:p>
        </p:txBody>
      </p:sp>
      <p:sp>
        <p:nvSpPr>
          <p:cNvPr id="8193" name="Rectangle 1"/>
          <p:cNvSpPr>
            <a:spLocks noChangeArrowheads="1"/>
          </p:cNvSpPr>
          <p:nvPr/>
        </p:nvSpPr>
        <p:spPr bwMode="auto">
          <a:xfrm>
            <a:off x="425601" y="1426410"/>
            <a:ext cx="3456384" cy="3970318"/>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spcBef>
                <a:spcPct val="0"/>
              </a:spcBef>
              <a:spcAft>
                <a:spcPct val="0"/>
              </a:spcAft>
            </a:pP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Bian Weiguang, </a:t>
            </a:r>
            <a:r>
              <a:rPr kumimoji="0" lang="en-US" altLang="zh-CN" sz="14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whose</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altLang="zh-CN" sz="1400" dirty="0" smtClean="0">
                <a:solidFill>
                  <a:srgbClr val="FF0000"/>
                </a:solidFill>
                <a:latin typeface="Times New Roman" panose="02020603050405020304" pitchFamily="18" charset="0"/>
                <a:cs typeface="Times New Roman" panose="02020603050405020304" pitchFamily="18" charset="0"/>
              </a:rPr>
              <a:t>native place </a:t>
            </a:r>
            <a:r>
              <a:rPr lang="en-US" altLang="zh-CN" sz="1400" dirty="0" smtClean="0">
                <a:latin typeface="Times New Roman" panose="02020603050405020304" pitchFamily="18" charset="0"/>
                <a:cs typeface="Times New Roman" panose="02020603050405020304" pitchFamily="18" charset="0"/>
              </a:rPr>
              <a:t>was </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Shenyang</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City</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Liaoning</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Province</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China, was born </a:t>
            </a:r>
            <a:r>
              <a:rPr lang="en-US" altLang="zh-CN" sz="1400" dirty="0" smtClean="0">
                <a:latin typeface="Times New Roman" panose="02020603050405020304" pitchFamily="18" charset="0"/>
                <a:cs typeface="Times New Roman" panose="02020603050405020304" pitchFamily="18" charset="0"/>
              </a:rPr>
              <a:t>in November of </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a:t>
            </a:r>
            <a:r>
              <a:rPr kumimoji="0" lang="en-US" altLang="zh-CN" sz="14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nd</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1949 </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 Beijing. The </a:t>
            </a:r>
            <a:r>
              <a:rPr kumimoji="0" lang="en-US" altLang="zh-CN"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Zhongnan</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Mountain recluse. </a:t>
            </a:r>
            <a:r>
              <a:rPr lang="en-US" altLang="zh-CN" sz="1400" dirty="0" smtClean="0">
                <a:solidFill>
                  <a:srgbClr val="FF0000"/>
                </a:solidFill>
                <a:latin typeface="Times New Roman" panose="02020603050405020304" pitchFamily="18" charset="0"/>
                <a:cs typeface="Times New Roman" panose="02020603050405020304" pitchFamily="18" charset="0"/>
              </a:rPr>
              <a:t>He</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has great attainments in philosophy, Yi ology, history, Chinese philology, religion, Yi Dao art criticism, Chinese and Western way of thinking. </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He is the</a:t>
            </a:r>
            <a:r>
              <a:rPr kumimoji="0" lang="en-US" altLang="zh-CN" sz="14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author of </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ntroduction 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uper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xistence </a:t>
            </a:r>
            <a:r>
              <a:rPr lang="en-US" altLang="zh-CN" sz="1400" i="1" dirty="0">
                <a:latin typeface="Times New Roman" panose="02020603050405020304" pitchFamily="18" charset="0"/>
                <a:cs typeface="Times New Roman" panose="02020603050405020304" pitchFamily="18" charset="0"/>
              </a:rPr>
              <a:t>P</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hilosophy /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Maternal</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haracter of Chinese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ulture and the </a:t>
            </a:r>
            <a:r>
              <a:rPr lang="en-US" altLang="zh-CN" sz="1400" i="1" dirty="0">
                <a:latin typeface="Times New Roman" panose="02020603050405020304" pitchFamily="18" charset="0"/>
                <a:cs typeface="Times New Roman" panose="02020603050405020304" pitchFamily="18" charset="0"/>
              </a:rPr>
              <a:t>D</a:t>
            </a:r>
            <a:r>
              <a:rPr lang="zh-CN" altLang="zh-CN" sz="1400" i="1" dirty="0" smtClean="0">
                <a:latin typeface="Times New Roman" panose="02020603050405020304" pitchFamily="18" charset="0"/>
                <a:cs typeface="Times New Roman" panose="02020603050405020304" pitchFamily="18" charset="0"/>
              </a:rPr>
              <a:t>evelopment</a:t>
            </a:r>
            <a:r>
              <a:rPr lang="en-US" altLang="zh-CN" sz="1400" i="1" dirty="0" smtClean="0">
                <a:latin typeface="Times New Roman" panose="02020603050405020304" pitchFamily="18" charset="0"/>
                <a:cs typeface="Times New Roman" panose="02020603050405020304" pitchFamily="18" charset="0"/>
              </a:rPr>
              <a:t>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rospect</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Q</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uestion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And Analysis </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heory 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ix</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ooks of Chinese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haracters</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lang="en-US" altLang="zh-CN" sz="1400" i="1" dirty="0" smtClean="0">
                <a:latin typeface="Times New Roman" panose="02020603050405020304" pitchFamily="18" charset="0"/>
                <a:cs typeface="Times New Roman" panose="02020603050405020304" pitchFamily="18" charset="0"/>
              </a:rPr>
              <a:t>Chinese Character - </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lang="en-US" altLang="zh-CN" sz="1400" i="1" dirty="0">
                <a:latin typeface="Times New Roman" panose="02020603050405020304" pitchFamily="18" charset="0"/>
                <a:cs typeface="Times New Roman" panose="02020603050405020304" pitchFamily="18" charset="0"/>
              </a:rPr>
              <a:t>L</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iving </a:t>
            </a:r>
            <a:r>
              <a:rPr lang="en-US" altLang="zh-CN" sz="1400" i="1" dirty="0">
                <a:latin typeface="Times New Roman" panose="02020603050405020304" pitchFamily="18" charset="0"/>
                <a:cs typeface="Times New Roman" panose="02020603050405020304" pitchFamily="18" charset="0"/>
              </a:rPr>
              <a:t>F</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ossil 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tudy 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rehistoric </a:t>
            </a:r>
            <a:r>
              <a:rPr lang="en-US" altLang="zh-CN" sz="1400" i="1" dirty="0">
                <a:latin typeface="Times New Roman" panose="02020603050405020304" pitchFamily="18" charset="0"/>
                <a:cs typeface="Times New Roman" panose="02020603050405020304" pitchFamily="18" charset="0"/>
              </a:rPr>
              <a:t>S</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ociety of China</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lang="en-US" altLang="zh-CN" sz="1400" i="1" dirty="0">
                <a:latin typeface="Times New Roman" panose="02020603050405020304" pitchFamily="18" charset="0"/>
                <a:cs typeface="Times New Roman" panose="02020603050405020304" pitchFamily="18" charset="0"/>
              </a:rPr>
              <a:t>R</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oad of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rigin of Chinese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ivilization and 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ejuvenation of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ulture</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and </a:t>
            </a:r>
            <a:r>
              <a:rPr lang="en-US" altLang="zh-CN" sz="1400" dirty="0">
                <a:latin typeface="Times New Roman" panose="02020603050405020304" pitchFamily="18" charset="0"/>
                <a:cs typeface="Times New Roman" panose="02020603050405020304" pitchFamily="18" charset="0"/>
              </a:rPr>
              <a:t>“</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 </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Great Yi: The Ro</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a:t>
            </a:r>
            <a:r>
              <a:rPr kumimoji="0" lang="en-US" alt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t>
            </a:r>
            <a:r>
              <a:rPr kumimoji="0" lang="zh-CN" sz="1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the Chinese Taoism</a:t>
            </a:r>
            <a:r>
              <a:rPr kumimoji="0" lang="en-US" alt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zh-CN"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zh-CN"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10108" y="476672"/>
            <a:ext cx="8229600" cy="1143000"/>
          </a:xfrm>
        </p:spPr>
        <p:txBody>
          <a:bodyPr>
            <a:normAutofit fontScale="90000"/>
          </a:bodyPr>
          <a:lstStyle/>
          <a:p>
            <a:r>
              <a:rPr lang="en-US" altLang="zh-CN" sz="2200" dirty="0" smtClean="0"/>
              <a:t/>
            </a:r>
            <a:br>
              <a:rPr lang="en-US" altLang="zh-CN" sz="2200" dirty="0" smtClean="0"/>
            </a:br>
            <a:r>
              <a:rPr lang="en-US" altLang="zh-CN" sz="2200" dirty="0" smtClean="0"/>
              <a:t/>
            </a:r>
            <a:br>
              <a:rPr lang="en-US" altLang="zh-CN" sz="2200" dirty="0" smtClean="0"/>
            </a:br>
            <a:r>
              <a:rPr lang="zh-CN" sz="2700" b="1" dirty="0" smtClean="0">
                <a:latin typeface="Times New Roman" panose="02020603050405020304" pitchFamily="18" charset="0"/>
                <a:cs typeface="Times New Roman" panose="02020603050405020304" pitchFamily="18" charset="0"/>
              </a:rPr>
              <a:t>Wudang Taoist </a:t>
            </a:r>
            <a:r>
              <a:rPr lang="en-US" altLang="zh-CN" sz="2700" b="1" dirty="0" smtClean="0">
                <a:latin typeface="Times New Roman" panose="02020603050405020304" pitchFamily="18" charset="0"/>
                <a:cs typeface="Times New Roman" panose="02020603050405020304" pitchFamily="18" charset="0"/>
              </a:rPr>
              <a:t>C</a:t>
            </a:r>
            <a:r>
              <a:rPr lang="zh-CN" sz="2700" b="1" dirty="0" smtClean="0">
                <a:latin typeface="Times New Roman" panose="02020603050405020304" pitchFamily="18" charset="0"/>
                <a:cs typeface="Times New Roman" panose="02020603050405020304" pitchFamily="18" charset="0"/>
              </a:rPr>
              <a:t>ulture goes to the </a:t>
            </a:r>
            <a:r>
              <a:rPr lang="en-US" altLang="zh-CN" sz="2700" b="1" dirty="0" smtClean="0">
                <a:latin typeface="Times New Roman" panose="02020603050405020304" pitchFamily="18" charset="0"/>
                <a:cs typeface="Times New Roman" panose="02020603050405020304" pitchFamily="18" charset="0"/>
              </a:rPr>
              <a:t>W</a:t>
            </a:r>
            <a:r>
              <a:rPr lang="zh-CN" sz="2700" b="1" dirty="0" smtClean="0">
                <a:latin typeface="Times New Roman" panose="02020603050405020304" pitchFamily="18" charset="0"/>
                <a:cs typeface="Times New Roman" panose="02020603050405020304" pitchFamily="18" charset="0"/>
              </a:rPr>
              <a:t>orld</a:t>
            </a:r>
            <a:r>
              <a:rPr lang="en-US" altLang="zh-CN" sz="2200" b="1" dirty="0" smtClean="0">
                <a:latin typeface="Times New Roman" panose="02020603050405020304" pitchFamily="18" charset="0"/>
                <a:cs typeface="Times New Roman" panose="02020603050405020304" pitchFamily="18" charset="0"/>
              </a:rPr>
              <a:t/>
            </a:r>
            <a:br>
              <a:rPr lang="en-US" altLang="zh-CN" sz="2200" b="1" dirty="0" smtClean="0">
                <a:latin typeface="Times New Roman" panose="02020603050405020304" pitchFamily="18" charset="0"/>
                <a:cs typeface="Times New Roman" panose="02020603050405020304" pitchFamily="18" charset="0"/>
              </a:rPr>
            </a:br>
            <a:r>
              <a:rPr lang="en-US" altLang="zh-CN" sz="2200" dirty="0" smtClean="0">
                <a:latin typeface="Times New Roman" panose="02020603050405020304" pitchFamily="18" charset="0"/>
                <a:cs typeface="Times New Roman" panose="02020603050405020304" pitchFamily="18" charset="0"/>
              </a:rPr>
              <a:t/>
            </a:r>
            <a:br>
              <a:rPr lang="en-US" altLang="zh-CN" sz="2200" dirty="0" smtClean="0">
                <a:latin typeface="Times New Roman" panose="02020603050405020304" pitchFamily="18" charset="0"/>
                <a:cs typeface="Times New Roman" panose="02020603050405020304" pitchFamily="18" charset="0"/>
              </a:rPr>
            </a:br>
            <a:r>
              <a:rPr lang="en-US" altLang="zh-CN" sz="2200" b="1" dirty="0" smtClean="0">
                <a:latin typeface="Times New Roman" panose="02020603050405020304" pitchFamily="18" charset="0"/>
                <a:cs typeface="Times New Roman" panose="02020603050405020304" pitchFamily="18" charset="0"/>
              </a:rPr>
              <a:t>                                                                      ——</a:t>
            </a:r>
            <a:r>
              <a:rPr lang="zh-CN" sz="2200" b="1" dirty="0" smtClean="0">
                <a:latin typeface="Times New Roman" panose="02020603050405020304" pitchFamily="18" charset="0"/>
                <a:cs typeface="Times New Roman" panose="02020603050405020304" pitchFamily="18" charset="0"/>
              </a:rPr>
              <a:t>The first station</a:t>
            </a:r>
            <a:r>
              <a:rPr lang="en-US" altLang="zh-CN" sz="2200" b="1" dirty="0" smtClean="0">
                <a:latin typeface="Times New Roman" panose="02020603050405020304" pitchFamily="18" charset="0"/>
                <a:cs typeface="Times New Roman" panose="02020603050405020304" pitchFamily="18" charset="0"/>
              </a:rPr>
              <a:t> </a:t>
            </a:r>
            <a:r>
              <a:rPr lang="zh-CN" sz="2200" b="1" dirty="0" smtClean="0">
                <a:latin typeface="Times New Roman" panose="02020603050405020304" pitchFamily="18" charset="0"/>
                <a:cs typeface="Times New Roman" panose="02020603050405020304" pitchFamily="18" charset="0"/>
              </a:rPr>
              <a:t> </a:t>
            </a:r>
            <a:r>
              <a:rPr lang="en-US" altLang="zh-CN" sz="2200" b="1" dirty="0" smtClean="0">
                <a:latin typeface="Times New Roman" panose="02020603050405020304" pitchFamily="18" charset="0"/>
                <a:cs typeface="Times New Roman" panose="02020603050405020304" pitchFamily="18" charset="0"/>
              </a:rPr>
              <a:t>  </a:t>
            </a:r>
            <a:r>
              <a:rPr lang="zh-CN" sz="2200" b="1" dirty="0" smtClean="0">
                <a:latin typeface="Times New Roman" panose="02020603050405020304" pitchFamily="18" charset="0"/>
                <a:cs typeface="Times New Roman" panose="02020603050405020304" pitchFamily="18" charset="0"/>
              </a:rPr>
              <a:t>Canada</a:t>
            </a:r>
            <a:r>
              <a:rPr lang="zh-CN" altLang="zh-CN" b="1" dirty="0" smtClean="0">
                <a:latin typeface="Times New Roman" panose="02020603050405020304" pitchFamily="18" charset="0"/>
                <a:cs typeface="Times New Roman" panose="02020603050405020304" pitchFamily="18" charset="0"/>
              </a:rPr>
              <a:t/>
            </a:r>
            <a:br>
              <a:rPr lang="zh-CN" altLang="zh-CN" b="1" dirty="0" smtClean="0">
                <a:latin typeface="Times New Roman" panose="02020603050405020304" pitchFamily="18" charset="0"/>
                <a:cs typeface="Times New Roman" panose="02020603050405020304" pitchFamily="18" charset="0"/>
              </a:rPr>
            </a:br>
            <a:endParaRPr lang="zh-CN" altLang="en-US" b="1" dirty="0">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395536" y="2045017"/>
            <a:ext cx="8229600" cy="4525963"/>
          </a:xfrm>
        </p:spPr>
        <p:txBody>
          <a:bodyPr>
            <a:normAutofit/>
          </a:bodyPr>
          <a:lstStyle/>
          <a:p>
            <a:pPr indent="342265" algn="just" fontAlgn="auto">
              <a:spcBef>
                <a:spcPts val="0"/>
              </a:spcBef>
            </a:pPr>
            <a:r>
              <a:rPr lang="en-US" altLang="zh-CN" sz="1800" dirty="0" smtClean="0">
                <a:solidFill>
                  <a:srgbClr val="C00000"/>
                </a:solidFill>
                <a:latin typeface="Times New Roman" panose="02020603050405020304" pitchFamily="18" charset="0"/>
                <a:cs typeface="Times New Roman" panose="02020603050405020304" pitchFamily="18" charset="0"/>
              </a:rPr>
              <a:t>This journey of</a:t>
            </a:r>
            <a:r>
              <a:rPr lang="zh-CN" altLang="en-US" sz="1800" dirty="0" smtClean="0">
                <a:solidFill>
                  <a:srgbClr val="C00000"/>
                </a:solidFill>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Wudang Taoist cultural exchange </a:t>
            </a:r>
            <a:r>
              <a:rPr lang="en-US" altLang="zh-CN" sz="1800" dirty="0" smtClean="0">
                <a:solidFill>
                  <a:srgbClr val="C00000"/>
                </a:solidFill>
                <a:latin typeface="Times New Roman" panose="02020603050405020304" pitchFamily="18" charset="0"/>
                <a:cs typeface="Times New Roman" panose="02020603050405020304" pitchFamily="18" charset="0"/>
              </a:rPr>
              <a:t>group to Canada</a:t>
            </a:r>
            <a:r>
              <a:rPr lang="zh-CN" altLang="en-US" sz="1800" dirty="0" smtClean="0">
                <a:solidFill>
                  <a:srgbClr val="C00000"/>
                </a:solidFill>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is a large and comprehensive exhibition and exchange </a:t>
            </a:r>
            <a:r>
              <a:rPr lang="en-US" altLang="zh-CN" sz="1800" dirty="0" smtClean="0">
                <a:solidFill>
                  <a:srgbClr val="C00000"/>
                </a:solidFill>
                <a:latin typeface="Times New Roman" panose="02020603050405020304" pitchFamily="18" charset="0"/>
                <a:cs typeface="Times New Roman" panose="02020603050405020304" pitchFamily="18" charset="0"/>
              </a:rPr>
              <a:t>activity</a:t>
            </a:r>
            <a:r>
              <a:rPr lang="en-US" altLang="zh-CN" sz="1800" dirty="0" smtClean="0">
                <a:solidFill>
                  <a:schemeClr val="accent2">
                    <a:lumMod val="60000"/>
                    <a:lumOff val="40000"/>
                  </a:schemeClr>
                </a:solidFill>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of Wudang Taoist culture  to the western society. The Wudang Taoist cultural exchange group </a:t>
            </a:r>
            <a:r>
              <a:rPr lang="zh-CN" altLang="en-US" sz="1800" dirty="0" smtClean="0">
                <a:solidFill>
                  <a:srgbClr val="C00000"/>
                </a:solidFill>
                <a:latin typeface="Times New Roman" panose="02020603050405020304" pitchFamily="18" charset="0"/>
                <a:cs typeface="Times New Roman" panose="02020603050405020304" pitchFamily="18" charset="0"/>
              </a:rPr>
              <a:t>will </a:t>
            </a:r>
            <a:r>
              <a:rPr lang="en-US" altLang="zh-CN" sz="1800" dirty="0" smtClean="0">
                <a:solidFill>
                  <a:srgbClr val="C00000"/>
                </a:solidFill>
                <a:latin typeface="Times New Roman" panose="02020603050405020304" pitchFamily="18" charset="0"/>
                <a:cs typeface="Times New Roman" panose="02020603050405020304" pitchFamily="18" charset="0"/>
              </a:rPr>
              <a:t>give the multicultural Canadian society clear and close feelings </a:t>
            </a:r>
            <a:r>
              <a:rPr lang="zh-CN" altLang="en-US" sz="1800" dirty="0" smtClean="0">
                <a:latin typeface="Times New Roman" panose="02020603050405020304" pitchFamily="18" charset="0"/>
                <a:cs typeface="Times New Roman" panose="02020603050405020304" pitchFamily="18" charset="0"/>
              </a:rPr>
              <a:t>by presenting the Wudang martial arts, the quintessential Taoist medicine, Taoist </a:t>
            </a:r>
            <a:r>
              <a:rPr lang="en-US" altLang="zh-CN" sz="1800" dirty="0" smtClean="0">
                <a:solidFill>
                  <a:srgbClr val="C00000"/>
                </a:solidFill>
                <a:latin typeface="Times New Roman" panose="02020603050405020304" pitchFamily="18" charset="0"/>
                <a:cs typeface="Times New Roman" panose="02020603050405020304" pitchFamily="18" charset="0"/>
              </a:rPr>
              <a:t>regimen</a:t>
            </a:r>
            <a:r>
              <a:rPr lang="zh-CN" altLang="en-US" sz="1800" dirty="0" smtClean="0">
                <a:latin typeface="Times New Roman" panose="02020603050405020304" pitchFamily="18" charset="0"/>
                <a:cs typeface="Times New Roman" panose="02020603050405020304" pitchFamily="18" charset="0"/>
              </a:rPr>
              <a:t>, Taoist </a:t>
            </a:r>
            <a:r>
              <a:rPr lang="en-US" altLang="zh-CN" sz="1800" dirty="0" smtClean="0">
                <a:solidFill>
                  <a:srgbClr val="C00000"/>
                </a:solidFill>
                <a:latin typeface="Times New Roman" panose="02020603050405020304" pitchFamily="18" charset="0"/>
                <a:cs typeface="Times New Roman" panose="02020603050405020304" pitchFamily="18" charset="0"/>
              </a:rPr>
              <a:t>rituals</a:t>
            </a:r>
            <a:r>
              <a:rPr lang="zh-CN" altLang="en-US" sz="1800" dirty="0" smtClean="0">
                <a:solidFill>
                  <a:srgbClr val="C00000"/>
                </a:solidFill>
                <a:latin typeface="Times New Roman" panose="02020603050405020304" pitchFamily="18" charset="0"/>
                <a:cs typeface="Times New Roman" panose="02020603050405020304" pitchFamily="18" charset="0"/>
              </a:rPr>
              <a:t>, </a:t>
            </a:r>
            <a:r>
              <a:rPr lang="en-US" altLang="zh-CN" sz="1800" dirty="0" smtClean="0">
                <a:solidFill>
                  <a:srgbClr val="C00000"/>
                </a:solidFill>
                <a:latin typeface="Times New Roman" panose="02020603050405020304" pitchFamily="18" charset="0"/>
                <a:cs typeface="Times New Roman" panose="02020603050405020304" pitchFamily="18" charset="0"/>
              </a:rPr>
              <a:t>I-Ching, Feng </a:t>
            </a:r>
            <a:r>
              <a:rPr lang="en-US" altLang="zh-CN" sz="1800" dirty="0" err="1" smtClean="0">
                <a:solidFill>
                  <a:srgbClr val="C00000"/>
                </a:solidFill>
                <a:latin typeface="Times New Roman" panose="02020603050405020304" pitchFamily="18" charset="0"/>
                <a:cs typeface="Times New Roman" panose="02020603050405020304" pitchFamily="18" charset="0"/>
              </a:rPr>
              <a:t>Shui</a:t>
            </a:r>
            <a:r>
              <a:rPr lang="en-US" altLang="zh-CN" sz="1800" dirty="0" smtClean="0">
                <a:solidFill>
                  <a:schemeClr val="accent2">
                    <a:lumMod val="60000"/>
                    <a:lumOff val="40000"/>
                  </a:schemeClr>
                </a:solidFill>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and so on.</a:t>
            </a:r>
          </a:p>
          <a:p>
            <a:pPr indent="342265" algn="just">
              <a:spcBef>
                <a:spcPts val="0"/>
              </a:spcBef>
            </a:pPr>
            <a:r>
              <a:rPr lang="zh-CN" altLang="en-US" sz="1800" dirty="0" smtClean="0">
                <a:latin typeface="Times New Roman" panose="02020603050405020304" pitchFamily="18" charset="0"/>
                <a:cs typeface="Times New Roman" panose="02020603050405020304" pitchFamily="18" charset="0"/>
              </a:rPr>
              <a:t>Through the overseas sermons </a:t>
            </a:r>
            <a:r>
              <a:rPr lang="zh-CN" altLang="en-US" sz="1800" dirty="0" smtClean="0">
                <a:solidFill>
                  <a:srgbClr val="C00000"/>
                </a:solidFill>
                <a:latin typeface="Times New Roman" panose="02020603050405020304" pitchFamily="18" charset="0"/>
                <a:cs typeface="Times New Roman" panose="02020603050405020304" pitchFamily="18" charset="0"/>
              </a:rPr>
              <a:t>of the Taoist leaders, </a:t>
            </a:r>
            <a:r>
              <a:rPr lang="zh-CN" altLang="en-US" sz="1800" dirty="0">
                <a:solidFill>
                  <a:srgbClr val="C00000"/>
                </a:solidFill>
                <a:latin typeface="Times New Roman" panose="02020603050405020304" pitchFamily="18" charset="0"/>
                <a:cs typeface="Times New Roman" panose="02020603050405020304" pitchFamily="18" charset="0"/>
              </a:rPr>
              <a:t>Kungfu </a:t>
            </a:r>
            <a:r>
              <a:rPr lang="zh-CN" altLang="en-US" sz="1800" dirty="0" smtClean="0">
                <a:solidFill>
                  <a:srgbClr val="C00000"/>
                </a:solidFill>
                <a:latin typeface="Times New Roman" panose="02020603050405020304" pitchFamily="18" charset="0"/>
                <a:cs typeface="Times New Roman" panose="02020603050405020304" pitchFamily="18" charset="0"/>
              </a:rPr>
              <a:t>exhibition </a:t>
            </a:r>
            <a:r>
              <a:rPr lang="en-US" altLang="zh-CN" sz="1800" dirty="0" smtClean="0">
                <a:solidFill>
                  <a:srgbClr val="C00000"/>
                </a:solidFill>
                <a:latin typeface="Times New Roman" panose="02020603050405020304" pitchFamily="18" charset="0"/>
                <a:cs typeface="Times New Roman" panose="02020603050405020304" pitchFamily="18" charset="0"/>
              </a:rPr>
              <a:t>of the </a:t>
            </a:r>
            <a:r>
              <a:rPr lang="zh-CN" altLang="en-US" sz="1800" dirty="0" smtClean="0">
                <a:solidFill>
                  <a:srgbClr val="C00000"/>
                </a:solidFill>
                <a:latin typeface="Times New Roman" panose="02020603050405020304" pitchFamily="18" charset="0"/>
                <a:cs typeface="Times New Roman" panose="02020603050405020304" pitchFamily="18" charset="0"/>
              </a:rPr>
              <a:t>the martial arts </a:t>
            </a:r>
            <a:r>
              <a:rPr lang="en-US" altLang="zh-CN" sz="1800" dirty="0" smtClean="0">
                <a:solidFill>
                  <a:srgbClr val="C00000"/>
                </a:solidFill>
                <a:latin typeface="Times New Roman" panose="02020603050405020304" pitchFamily="18" charset="0"/>
                <a:cs typeface="Times New Roman" panose="02020603050405020304" pitchFamily="18" charset="0"/>
              </a:rPr>
              <a:t>inheritor </a:t>
            </a:r>
            <a:r>
              <a:rPr lang="zh-CN" altLang="en-US" sz="1800" dirty="0" smtClean="0">
                <a:solidFill>
                  <a:srgbClr val="C00000"/>
                </a:solidFill>
                <a:latin typeface="Times New Roman" panose="02020603050405020304" pitchFamily="18" charset="0"/>
                <a:cs typeface="Times New Roman" panose="02020603050405020304" pitchFamily="18" charset="0"/>
              </a:rPr>
              <a:t>and elites, the Taoist </a:t>
            </a:r>
            <a:r>
              <a:rPr lang="en-US" altLang="zh-CN" sz="1800" dirty="0" smtClean="0">
                <a:solidFill>
                  <a:srgbClr val="C00000"/>
                </a:solidFill>
                <a:latin typeface="Times New Roman" panose="02020603050405020304" pitchFamily="18" charset="0"/>
                <a:cs typeface="Times New Roman" panose="02020603050405020304" pitchFamily="18" charset="0"/>
              </a:rPr>
              <a:t>classic regimen imparting of the Taoist inheritor, </a:t>
            </a:r>
            <a:r>
              <a:rPr lang="zh-CN" altLang="en-US" sz="1800" dirty="0" smtClean="0">
                <a:solidFill>
                  <a:srgbClr val="C00000"/>
                </a:solidFill>
                <a:latin typeface="Times New Roman" panose="02020603050405020304" pitchFamily="18" charset="0"/>
                <a:cs typeface="Times New Roman" panose="02020603050405020304" pitchFamily="18" charset="0"/>
              </a:rPr>
              <a:t>praying </a:t>
            </a:r>
            <a:r>
              <a:rPr lang="en-US" altLang="zh-CN" sz="1800" dirty="0" smtClean="0">
                <a:solidFill>
                  <a:srgbClr val="C00000"/>
                </a:solidFill>
                <a:latin typeface="Times New Roman" panose="02020603050405020304" pitchFamily="18" charset="0"/>
                <a:cs typeface="Times New Roman" panose="02020603050405020304" pitchFamily="18" charset="0"/>
              </a:rPr>
              <a:t>from </a:t>
            </a:r>
            <a:r>
              <a:rPr lang="zh-CN" altLang="en-US" sz="1800" dirty="0" smtClean="0">
                <a:solidFill>
                  <a:srgbClr val="C00000"/>
                </a:solidFill>
                <a:latin typeface="Times New Roman" panose="02020603050405020304" pitchFamily="18" charset="0"/>
                <a:cs typeface="Times New Roman" panose="02020603050405020304" pitchFamily="18" charset="0"/>
              </a:rPr>
              <a:t>the Wudang Purple Palace </a:t>
            </a:r>
            <a:r>
              <a:rPr lang="en-US" altLang="zh-CN" sz="1800" dirty="0" smtClean="0">
                <a:solidFill>
                  <a:srgbClr val="C00000"/>
                </a:solidFill>
                <a:latin typeface="Times New Roman" panose="02020603050405020304" pitchFamily="18" charset="0"/>
                <a:cs typeface="Times New Roman" panose="02020603050405020304" pitchFamily="18" charset="0"/>
              </a:rPr>
              <a:t>ritual team and other wonderful culture activities, this visit will for the first time demonstrate </a:t>
            </a:r>
            <a:r>
              <a:rPr lang="zh-CN" altLang="en-US" sz="1800" dirty="0" smtClean="0">
                <a:solidFill>
                  <a:srgbClr val="C00000"/>
                </a:solidFill>
                <a:latin typeface="Times New Roman" panose="02020603050405020304" pitchFamily="18" charset="0"/>
                <a:cs typeface="Times New Roman" panose="02020603050405020304" pitchFamily="18" charset="0"/>
              </a:rPr>
              <a:t>the main elements </a:t>
            </a:r>
            <a:r>
              <a:rPr lang="en-US" altLang="zh-CN" sz="1800" dirty="0" smtClean="0">
                <a:solidFill>
                  <a:srgbClr val="C00000"/>
                </a:solidFill>
                <a:latin typeface="Times New Roman" panose="02020603050405020304" pitchFamily="18" charset="0"/>
                <a:cs typeface="Times New Roman" panose="02020603050405020304" pitchFamily="18" charset="0"/>
              </a:rPr>
              <a:t>and bright spots </a:t>
            </a:r>
            <a:r>
              <a:rPr lang="zh-CN" altLang="en-US" sz="1800" dirty="0" smtClean="0">
                <a:solidFill>
                  <a:srgbClr val="C00000"/>
                </a:solidFill>
                <a:latin typeface="Times New Roman" panose="02020603050405020304" pitchFamily="18" charset="0"/>
                <a:cs typeface="Times New Roman" panose="02020603050405020304" pitchFamily="18" charset="0"/>
              </a:rPr>
              <a:t>of the Wudang Taoist culture</a:t>
            </a:r>
            <a:r>
              <a:rPr lang="en-US" altLang="zh-CN" sz="1800" dirty="0" smtClean="0">
                <a:solidFill>
                  <a:srgbClr val="C00000"/>
                </a:solidFill>
                <a:latin typeface="Times New Roman" panose="02020603050405020304" pitchFamily="18" charset="0"/>
                <a:cs typeface="Times New Roman" panose="02020603050405020304" pitchFamily="18" charset="0"/>
              </a:rPr>
              <a:t> overseas</a:t>
            </a:r>
            <a:r>
              <a:rPr lang="zh-CN" altLang="en-US" sz="1800" dirty="0" smtClean="0">
                <a:latin typeface="Times New Roman" panose="02020603050405020304" pitchFamily="18" charset="0"/>
                <a:cs typeface="Times New Roman" panose="02020603050405020304" pitchFamily="18" charset="0"/>
              </a:rPr>
              <a:t>, in order to establish and strengthen people</a:t>
            </a:r>
            <a:r>
              <a:rPr lang="en-US" altLang="zh-CN"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s systematic understanding of the Taoist culture, and then promote the Taoist culture </a:t>
            </a:r>
            <a:r>
              <a:rPr lang="en-US" altLang="zh-CN" sz="1800" dirty="0" smtClean="0">
                <a:latin typeface="Times New Roman" panose="02020603050405020304" pitchFamily="18" charset="0"/>
                <a:cs typeface="Times New Roman" panose="02020603050405020304" pitchFamily="18" charset="0"/>
              </a:rPr>
              <a:t>abroad, </a:t>
            </a:r>
            <a:r>
              <a:rPr lang="zh-CN" altLang="en-US" sz="1800" dirty="0" smtClean="0">
                <a:latin typeface="Times New Roman" panose="02020603050405020304" pitchFamily="18" charset="0"/>
                <a:cs typeface="Times New Roman" panose="02020603050405020304" pitchFamily="18" charset="0"/>
              </a:rPr>
              <a:t>benefit the well-being of all ethnic groups and promote the harmony of the world. The </a:t>
            </a:r>
            <a:r>
              <a:rPr lang="en-US" altLang="zh-CN" sz="1800" dirty="0" smtClean="0">
                <a:solidFill>
                  <a:srgbClr val="C00000"/>
                </a:solidFill>
                <a:latin typeface="Times New Roman" panose="02020603050405020304" pitchFamily="18" charset="0"/>
                <a:cs typeface="Times New Roman" panose="02020603050405020304" pitchFamily="18" charset="0"/>
              </a:rPr>
              <a:t>Tao</a:t>
            </a:r>
            <a:r>
              <a:rPr lang="zh-CN" altLang="en-US" sz="1800" dirty="0" smtClean="0">
                <a:solidFill>
                  <a:srgbClr val="C00000"/>
                </a:solidFill>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follows the </a:t>
            </a:r>
            <a:r>
              <a:rPr lang="zh-CN" altLang="en-US" sz="1800" dirty="0" smtClean="0">
                <a:latin typeface="Times New Roman" panose="02020603050405020304" pitchFamily="18" charset="0"/>
                <a:cs typeface="Times New Roman" panose="02020603050405020304" pitchFamily="18" charset="0"/>
              </a:rPr>
              <a:t> nature, </a:t>
            </a:r>
            <a:r>
              <a:rPr lang="en-US" altLang="zh-CN" sz="1800" dirty="0" smtClean="0">
                <a:latin typeface="Times New Roman" panose="02020603050405020304" pitchFamily="18" charset="0"/>
                <a:cs typeface="Times New Roman" panose="02020603050405020304" pitchFamily="18" charset="0"/>
              </a:rPr>
              <a:t>and </a:t>
            </a:r>
            <a:r>
              <a:rPr lang="zh-CN" altLang="en-US" sz="1800" dirty="0" smtClean="0">
                <a:latin typeface="Times New Roman" panose="02020603050405020304" pitchFamily="18" charset="0"/>
                <a:cs typeface="Times New Roman" panose="02020603050405020304" pitchFamily="18" charset="0"/>
              </a:rPr>
              <a:t>man </a:t>
            </a:r>
            <a:r>
              <a:rPr lang="en-US" altLang="zh-CN" sz="1800" dirty="0" smtClean="0">
                <a:latin typeface="Times New Roman" panose="02020603050405020304" pitchFamily="18" charset="0"/>
                <a:cs typeface="Times New Roman" panose="02020603050405020304" pitchFamily="18" charset="0"/>
              </a:rPr>
              <a:t>is part of the nature</a:t>
            </a:r>
            <a:r>
              <a:rPr lang="zh-CN" altLang="en-US" sz="1800" dirty="0" smtClean="0">
                <a:latin typeface="Times New Roman" panose="02020603050405020304" pitchFamily="18" charset="0"/>
                <a:cs typeface="Times New Roman" panose="02020603050405020304" pitchFamily="18" charset="0"/>
              </a:rPr>
              <a:t>.</a:t>
            </a:r>
          </a:p>
          <a:p>
            <a:pPr marL="0" indent="0">
              <a:buNone/>
            </a:pPr>
            <a:endParaRPr lang="zh-CN" altLang="en-US" sz="1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7416824" cy="864096"/>
          </a:xfrm>
        </p:spPr>
        <p:txBody>
          <a:bodyPr>
            <a:noAutofit/>
          </a:bodyPr>
          <a:lstStyle/>
          <a:p>
            <a:pPr algn="l"/>
            <a:r>
              <a:rPr lang="en-US" altLang="zh-CN" sz="2000" dirty="0" smtClean="0">
                <a:latin typeface="Times New Roman" panose="02020603050405020304" pitchFamily="18" charset="0"/>
                <a:cs typeface="Times New Roman" panose="02020603050405020304" pitchFamily="18" charset="0"/>
              </a:rPr>
              <a:t>Keynote </a:t>
            </a:r>
            <a:r>
              <a:rPr lang="zh-CN" altLang="zh-CN" sz="2000" dirty="0" smtClean="0">
                <a:latin typeface="Times New Roman" panose="02020603050405020304" pitchFamily="18" charset="0"/>
                <a:cs typeface="Times New Roman" panose="02020603050405020304" pitchFamily="18" charset="0"/>
              </a:rPr>
              <a:t>Speaker: Mu Yi </a:t>
            </a:r>
            <a:r>
              <a:rPr lang="en-US" altLang="zh-CN" sz="2000" dirty="0" smtClean="0">
                <a:latin typeface="Times New Roman" panose="02020603050405020304" pitchFamily="18" charset="0"/>
                <a:cs typeface="Times New Roman" panose="02020603050405020304" pitchFamily="18" charset="0"/>
              </a:rPr>
              <a:t/>
            </a:r>
            <a:br>
              <a:rPr lang="en-US" altLang="zh-CN" sz="2000" dirty="0" smtClean="0">
                <a:latin typeface="Times New Roman" panose="02020603050405020304" pitchFamily="18" charset="0"/>
                <a:cs typeface="Times New Roman" panose="02020603050405020304" pitchFamily="18" charset="0"/>
              </a:rPr>
            </a:br>
            <a:r>
              <a:rPr lang="en-US" altLang="zh-CN" sz="1800" dirty="0" smtClean="0">
                <a:latin typeface="Times New Roman" panose="02020603050405020304" pitchFamily="18" charset="0"/>
                <a:cs typeface="Times New Roman" panose="02020603050405020304" pitchFamily="18" charset="0"/>
              </a:rPr>
              <a:t>—</a:t>
            </a:r>
            <a:r>
              <a:rPr lang="zh-CN" altLang="zh-CN" sz="1800" dirty="0" smtClean="0">
                <a:latin typeface="Times New Roman" panose="02020603050405020304" pitchFamily="18" charset="0"/>
                <a:cs typeface="Times New Roman" panose="02020603050405020304" pitchFamily="18" charset="0"/>
              </a:rPr>
              <a:t>lecture</a:t>
            </a:r>
            <a:r>
              <a:rPr lang="en-US" altLang="zh-CN" sz="1800" dirty="0" smtClean="0">
                <a:latin typeface="Times New Roman" panose="02020603050405020304" pitchFamily="18" charset="0"/>
                <a:cs typeface="Times New Roman" panose="02020603050405020304" pitchFamily="18" charset="0"/>
              </a:rPr>
              <a:t> </a:t>
            </a:r>
            <a:r>
              <a:rPr lang="zh-CN" altLang="zh-CN" sz="1800" dirty="0" smtClean="0">
                <a:latin typeface="Times New Roman" panose="02020603050405020304" pitchFamily="18" charset="0"/>
                <a:cs typeface="Times New Roman" panose="02020603050405020304" pitchFamily="18" charset="0"/>
              </a:rPr>
              <a:t>theme: "</a:t>
            </a:r>
            <a:r>
              <a:rPr lang="en-US" altLang="zh-CN" sz="1800" i="1" dirty="0">
                <a:latin typeface="Times New Roman" panose="02020603050405020304" pitchFamily="18" charset="0"/>
                <a:cs typeface="Times New Roman" panose="02020603050405020304" pitchFamily="18" charset="0"/>
              </a:rPr>
              <a:t>P</a:t>
            </a:r>
            <a:r>
              <a:rPr lang="zh-CN" altLang="zh-CN" sz="1800" i="1" dirty="0">
                <a:latin typeface="Times New Roman" panose="02020603050405020304" pitchFamily="18" charset="0"/>
                <a:cs typeface="Times New Roman" panose="02020603050405020304" pitchFamily="18" charset="0"/>
              </a:rPr>
              <a:t>reexistence and </a:t>
            </a:r>
            <a:r>
              <a:rPr lang="en-US" altLang="zh-CN" sz="1800" i="1" dirty="0">
                <a:latin typeface="Times New Roman" panose="02020603050405020304" pitchFamily="18" charset="0"/>
                <a:cs typeface="Times New Roman" panose="02020603050405020304" pitchFamily="18" charset="0"/>
              </a:rPr>
              <a:t>P</a:t>
            </a:r>
            <a:r>
              <a:rPr lang="zh-CN" altLang="zh-CN" sz="1800" i="1" dirty="0">
                <a:latin typeface="Times New Roman" panose="02020603050405020304" pitchFamily="18" charset="0"/>
                <a:cs typeface="Times New Roman" panose="02020603050405020304" pitchFamily="18" charset="0"/>
              </a:rPr>
              <a:t>resent </a:t>
            </a:r>
            <a:r>
              <a:rPr lang="en-US" altLang="zh-CN" sz="1800" i="1" dirty="0">
                <a:latin typeface="Times New Roman" panose="02020603050405020304" pitchFamily="18" charset="0"/>
                <a:cs typeface="Times New Roman" panose="02020603050405020304" pitchFamily="18" charset="0"/>
              </a:rPr>
              <a:t>L</a:t>
            </a:r>
            <a:r>
              <a:rPr lang="zh-CN" altLang="zh-CN" sz="1800" i="1" dirty="0" smtClean="0">
                <a:latin typeface="Times New Roman" panose="02020603050405020304" pitchFamily="18" charset="0"/>
                <a:cs typeface="Times New Roman" panose="02020603050405020304" pitchFamily="18" charset="0"/>
              </a:rPr>
              <a:t>ife</a:t>
            </a:r>
            <a:r>
              <a:rPr lang="en-US" altLang="zh-CN" sz="1800" i="1" dirty="0" smtClean="0">
                <a:latin typeface="Times New Roman" panose="02020603050405020304" pitchFamily="18" charset="0"/>
                <a:cs typeface="Times New Roman" panose="02020603050405020304" pitchFamily="18" charset="0"/>
              </a:rPr>
              <a:t> of </a:t>
            </a:r>
            <a:r>
              <a:rPr lang="zh-CN" altLang="zh-CN" sz="1800" i="1" dirty="0" smtClean="0">
                <a:latin typeface="Times New Roman" panose="02020603050405020304" pitchFamily="18" charset="0"/>
                <a:cs typeface="Times New Roman" panose="02020603050405020304" pitchFamily="18" charset="0"/>
              </a:rPr>
              <a:t>Taibai Taoist </a:t>
            </a:r>
            <a:r>
              <a:rPr lang="en-US" altLang="zh-CN" sz="1800" i="1" dirty="0" smtClean="0">
                <a:latin typeface="Times New Roman" panose="02020603050405020304" pitchFamily="18" charset="0"/>
                <a:cs typeface="Times New Roman" panose="02020603050405020304" pitchFamily="18" charset="0"/>
              </a:rPr>
              <a:t>Medicine</a:t>
            </a:r>
            <a:r>
              <a:rPr lang="zh-CN" altLang="zh-CN"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
            </a:r>
            <a:br>
              <a:rPr lang="en-US" altLang="zh-CN" sz="1800" dirty="0" smtClean="0">
                <a:latin typeface="Times New Roman" panose="02020603050405020304" pitchFamily="18" charset="0"/>
                <a:cs typeface="Times New Roman" panose="02020603050405020304" pitchFamily="18" charset="0"/>
              </a:rPr>
            </a:br>
            <a:r>
              <a:rPr lang="zh-CN" altLang="zh-CN" sz="2000" dirty="0" smtClean="0">
                <a:latin typeface="Times New Roman" panose="02020603050405020304" pitchFamily="18" charset="0"/>
                <a:cs typeface="Times New Roman" panose="02020603050405020304" pitchFamily="18" charset="0"/>
              </a:rPr>
              <a:t/>
            </a:r>
            <a:br>
              <a:rPr lang="zh-CN" altLang="zh-CN" sz="2000" dirty="0" smtClean="0">
                <a:latin typeface="Times New Roman" panose="02020603050405020304" pitchFamily="18" charset="0"/>
                <a:cs typeface="Times New Roman" panose="02020603050405020304" pitchFamily="18" charset="0"/>
              </a:rPr>
            </a:br>
            <a:endParaRPr lang="zh-CN" altLang="en-US" sz="2000" dirty="0">
              <a:latin typeface="Times New Roman" panose="02020603050405020304" pitchFamily="18" charset="0"/>
              <a:cs typeface="Times New Roman" panose="02020603050405020304" pitchFamily="18" charset="0"/>
            </a:endParaRPr>
          </a:p>
        </p:txBody>
      </p:sp>
      <p:pic>
        <p:nvPicPr>
          <p:cNvPr id="5" name="内容占位符 4" descr="穆毅.jpg"/>
          <p:cNvPicPr>
            <a:picLocks noGrp="1" noChangeAspect="1"/>
          </p:cNvPicPr>
          <p:nvPr>
            <p:ph idx="1"/>
          </p:nvPr>
        </p:nvPicPr>
        <p:blipFill>
          <a:blip r:embed="rId2" cstate="print"/>
          <a:stretch>
            <a:fillRect/>
          </a:stretch>
        </p:blipFill>
        <p:spPr>
          <a:xfrm>
            <a:off x="4716016" y="1484784"/>
            <a:ext cx="4320480" cy="3384377"/>
          </a:xfrm>
        </p:spPr>
      </p:pic>
      <p:sp>
        <p:nvSpPr>
          <p:cNvPr id="4" name="矩形 3"/>
          <p:cNvSpPr/>
          <p:nvPr/>
        </p:nvSpPr>
        <p:spPr>
          <a:xfrm>
            <a:off x="251520" y="1268760"/>
            <a:ext cx="3888432" cy="1200329"/>
          </a:xfrm>
          <a:prstGeom prst="rect">
            <a:avLst/>
          </a:prstGeom>
        </p:spPr>
        <p:txBody>
          <a:bodyPr wrap="square">
            <a:spAutoFit/>
          </a:bodyPr>
          <a:lstStyle/>
          <a:p>
            <a:endParaRPr lang="en-US" altLang="zh-CN" dirty="0" smtClean="0"/>
          </a:p>
          <a:p>
            <a:endParaRPr lang="en-US" altLang="zh-CN" dirty="0" smtClean="0"/>
          </a:p>
          <a:p>
            <a:endParaRPr lang="en-US" altLang="zh-CN" dirty="0" smtClean="0"/>
          </a:p>
          <a:p>
            <a:endParaRPr lang="zh-CN" altLang="en-US" dirty="0"/>
          </a:p>
        </p:txBody>
      </p:sp>
      <p:sp>
        <p:nvSpPr>
          <p:cNvPr id="6" name="矩形 5"/>
          <p:cNvSpPr/>
          <p:nvPr/>
        </p:nvSpPr>
        <p:spPr>
          <a:xfrm>
            <a:off x="254102" y="1215496"/>
            <a:ext cx="4317897" cy="5755422"/>
          </a:xfrm>
          <a:prstGeom prst="rect">
            <a:avLst/>
          </a:prstGeom>
        </p:spPr>
        <p:txBody>
          <a:bodyPr wrap="square">
            <a:spAutoFit/>
          </a:bodyPr>
          <a:lstStyle/>
          <a:p>
            <a:pPr algn="just"/>
            <a:r>
              <a:rPr lang="en-US" altLang="zh-CN" sz="1600" dirty="0" smtClean="0">
                <a:latin typeface="Times New Roman" panose="02020603050405020304" pitchFamily="18" charset="0"/>
                <a:cs typeface="Times New Roman" panose="02020603050405020304" pitchFamily="18" charset="0"/>
              </a:rPr>
              <a:t>    </a:t>
            </a:r>
            <a:r>
              <a:rPr lang="zh-CN" sz="1600" dirty="0" smtClean="0">
                <a:latin typeface="Times New Roman" panose="02020603050405020304" pitchFamily="18" charset="0"/>
                <a:cs typeface="Times New Roman" panose="02020603050405020304" pitchFamily="18" charset="0"/>
              </a:rPr>
              <a:t>Mu Yi, member of the </a:t>
            </a:r>
            <a:r>
              <a:rPr lang="en-US" altLang="zh-CN" sz="1600" dirty="0" smtClean="0">
                <a:latin typeface="Times New Roman" panose="02020603050405020304" pitchFamily="18" charset="0"/>
                <a:cs typeface="Times New Roman" panose="02020603050405020304" pitchFamily="18" charset="0"/>
              </a:rPr>
              <a:t>F</a:t>
            </a:r>
            <a:r>
              <a:rPr lang="zh-CN" sz="1600" dirty="0" smtClean="0">
                <a:latin typeface="Times New Roman" panose="02020603050405020304" pitchFamily="18" charset="0"/>
                <a:cs typeface="Times New Roman" panose="02020603050405020304" pitchFamily="18" charset="0"/>
              </a:rPr>
              <a:t>olk </a:t>
            </a:r>
            <a:r>
              <a:rPr lang="en-US" altLang="zh-CN" sz="1600" dirty="0">
                <a:latin typeface="Times New Roman" panose="02020603050405020304" pitchFamily="18" charset="0"/>
                <a:cs typeface="Times New Roman" panose="02020603050405020304" pitchFamily="18" charset="0"/>
              </a:rPr>
              <a:t>M</a:t>
            </a:r>
            <a:r>
              <a:rPr lang="zh-CN" sz="1600" dirty="0" smtClean="0">
                <a:latin typeface="Times New Roman" panose="02020603050405020304" pitchFamily="18" charset="0"/>
                <a:cs typeface="Times New Roman" panose="02020603050405020304" pitchFamily="18" charset="0"/>
              </a:rPr>
              <a:t>edicine </a:t>
            </a:r>
            <a:r>
              <a:rPr lang="en-US" altLang="zh-CN" sz="1600" dirty="0">
                <a:latin typeface="Times New Roman" panose="02020603050405020304" pitchFamily="18" charset="0"/>
                <a:cs typeface="Times New Roman" panose="02020603050405020304" pitchFamily="18" charset="0"/>
              </a:rPr>
              <a:t>E</a:t>
            </a:r>
            <a:r>
              <a:rPr lang="zh-CN" sz="1600" dirty="0" smtClean="0">
                <a:latin typeface="Times New Roman" panose="02020603050405020304" pitchFamily="18" charset="0"/>
                <a:cs typeface="Times New Roman" panose="02020603050405020304" pitchFamily="18" charset="0"/>
              </a:rPr>
              <a:t>xpert </a:t>
            </a:r>
            <a:r>
              <a:rPr lang="en-US" altLang="zh-CN" sz="1600" dirty="0">
                <a:latin typeface="Times New Roman" panose="02020603050405020304" pitchFamily="18" charset="0"/>
                <a:cs typeface="Times New Roman" panose="02020603050405020304" pitchFamily="18" charset="0"/>
              </a:rPr>
              <a:t>G</a:t>
            </a:r>
            <a:r>
              <a:rPr lang="zh-CN" sz="1600" dirty="0" smtClean="0">
                <a:latin typeface="Times New Roman" panose="02020603050405020304" pitchFamily="18" charset="0"/>
                <a:cs typeface="Times New Roman" panose="02020603050405020304" pitchFamily="18" charset="0"/>
              </a:rPr>
              <a:t>roup of Shaanxi Provincial Administration of traditional Chinese medicine, President of Taibai Mountain Culture Research Association, Shaanxi branch of Taibai Herbal Medicine Research Institute, and director of the Ministry of </a:t>
            </a:r>
            <a:r>
              <a:rPr lang="en-US" altLang="zh-CN" sz="1600" dirty="0" smtClean="0">
                <a:latin typeface="Times New Roman" panose="02020603050405020304" pitchFamily="18" charset="0"/>
                <a:cs typeface="Times New Roman" panose="02020603050405020304" pitchFamily="18" charset="0"/>
              </a:rPr>
              <a:t>herbal</a:t>
            </a:r>
            <a:r>
              <a:rPr lang="zh-CN" sz="1600" dirty="0" smtClean="0">
                <a:latin typeface="Times New Roman" panose="02020603050405020304" pitchFamily="18" charset="0"/>
                <a:cs typeface="Times New Roman" panose="02020603050405020304" pitchFamily="18" charset="0"/>
              </a:rPr>
              <a:t> medicine of Shaanxi society of traditional Chinese medicine.</a:t>
            </a:r>
          </a:p>
          <a:p>
            <a:pPr algn="just"/>
            <a:r>
              <a:rPr lang="en-US" altLang="zh-CN" sz="1600" dirty="0" smtClean="0">
                <a:solidFill>
                  <a:srgbClr val="FF0000"/>
                </a:solidFill>
                <a:latin typeface="Times New Roman" panose="02020603050405020304" pitchFamily="18" charset="0"/>
                <a:cs typeface="Times New Roman" panose="02020603050405020304" pitchFamily="18" charset="0"/>
              </a:rPr>
              <a:t>    </a:t>
            </a:r>
            <a:r>
              <a:rPr lang="zh-CN" sz="1600" dirty="0" smtClean="0">
                <a:solidFill>
                  <a:srgbClr val="FF0000"/>
                </a:solidFill>
                <a:latin typeface="Times New Roman" panose="02020603050405020304" pitchFamily="18" charset="0"/>
                <a:cs typeface="Times New Roman" panose="02020603050405020304" pitchFamily="18" charset="0"/>
              </a:rPr>
              <a:t>In the 60s of the last century, </a:t>
            </a:r>
            <a:r>
              <a:rPr lang="en-US" altLang="zh-CN" sz="1600" dirty="0" smtClean="0">
                <a:solidFill>
                  <a:srgbClr val="FF0000"/>
                </a:solidFill>
                <a:latin typeface="Times New Roman" panose="02020603050405020304" pitchFamily="18" charset="0"/>
                <a:cs typeface="Times New Roman" panose="02020603050405020304" pitchFamily="18" charset="0"/>
              </a:rPr>
              <a:t>he learned from Taoist Priest </a:t>
            </a:r>
            <a:r>
              <a:rPr lang="en-US" altLang="zh-CN" sz="1600" dirty="0" err="1" smtClean="0">
                <a:solidFill>
                  <a:srgbClr val="FF0000"/>
                </a:solidFill>
                <a:latin typeface="Times New Roman" panose="02020603050405020304" pitchFamily="18" charset="0"/>
                <a:cs typeface="Times New Roman" panose="02020603050405020304" pitchFamily="18" charset="0"/>
              </a:rPr>
              <a:t>Chengfa</a:t>
            </a:r>
            <a:r>
              <a:rPr lang="en-US" altLang="zh-CN" sz="1600" dirty="0" smtClean="0">
                <a:solidFill>
                  <a:srgbClr val="FF0000"/>
                </a:solidFill>
                <a:latin typeface="Times New Roman" panose="02020603050405020304" pitchFamily="18" charset="0"/>
                <a:cs typeface="Times New Roman" panose="02020603050405020304" pitchFamily="18" charset="0"/>
              </a:rPr>
              <a:t> (Li </a:t>
            </a:r>
            <a:r>
              <a:rPr lang="en-US" altLang="zh-CN" sz="1600" dirty="0" err="1" smtClean="0">
                <a:solidFill>
                  <a:srgbClr val="FF0000"/>
                </a:solidFill>
                <a:latin typeface="Times New Roman" panose="02020603050405020304" pitchFamily="18" charset="0"/>
                <a:cs typeface="Times New Roman" panose="02020603050405020304" pitchFamily="18" charset="0"/>
              </a:rPr>
              <a:t>Baisheng</a:t>
            </a:r>
            <a:r>
              <a:rPr lang="en-US" altLang="zh-CN" sz="1600" dirty="0" smtClean="0">
                <a:solidFill>
                  <a:srgbClr val="FF0000"/>
                </a:solidFill>
                <a:latin typeface="Times New Roman" panose="02020603050405020304" pitchFamily="18" charset="0"/>
                <a:cs typeface="Times New Roman" panose="02020603050405020304" pitchFamily="18" charset="0"/>
              </a:rPr>
              <a:t>) of </a:t>
            </a:r>
            <a:r>
              <a:rPr lang="en-US" altLang="zh-CN" sz="1600" dirty="0" err="1" smtClean="0">
                <a:solidFill>
                  <a:srgbClr val="FF0000"/>
                </a:solidFill>
                <a:latin typeface="Times New Roman" panose="02020603050405020304" pitchFamily="18" charset="0"/>
                <a:cs typeface="Times New Roman" panose="02020603050405020304" pitchFamily="18" charset="0"/>
              </a:rPr>
              <a:t>Taibai</a:t>
            </a:r>
            <a:r>
              <a:rPr lang="en-US" altLang="zh-CN" sz="1600" dirty="0" smtClean="0">
                <a:solidFill>
                  <a:srgbClr val="FF0000"/>
                </a:solidFill>
                <a:latin typeface="Times New Roman" panose="02020603050405020304" pitchFamily="18" charset="0"/>
                <a:cs typeface="Times New Roman" panose="02020603050405020304" pitchFamily="18" charset="0"/>
              </a:rPr>
              <a:t> Herbal Medicine, </a:t>
            </a:r>
            <a:r>
              <a:rPr lang="en-US" altLang="zh-CN" sz="1600" dirty="0" smtClean="0">
                <a:latin typeface="Times New Roman" panose="02020603050405020304" pitchFamily="18" charset="0"/>
                <a:cs typeface="Times New Roman" panose="02020603050405020304" pitchFamily="18" charset="0"/>
              </a:rPr>
              <a:t>and </a:t>
            </a:r>
            <a:r>
              <a:rPr lang="zh-CN" sz="1600" dirty="0" smtClean="0">
                <a:latin typeface="Times New Roman" panose="02020603050405020304" pitchFamily="18" charset="0"/>
                <a:cs typeface="Times New Roman" panose="02020603050405020304" pitchFamily="18" charset="0"/>
              </a:rPr>
              <a:t>he was </a:t>
            </a:r>
            <a:r>
              <a:rPr lang="en-US" altLang="zh-CN" sz="1600" dirty="0" smtClean="0">
                <a:latin typeface="Times New Roman" panose="02020603050405020304" pitchFamily="18" charset="0"/>
                <a:cs typeface="Times New Roman" panose="02020603050405020304" pitchFamily="18" charset="0"/>
              </a:rPr>
              <a:t>also </a:t>
            </a:r>
            <a:r>
              <a:rPr lang="zh-CN" sz="1600" dirty="0" smtClean="0">
                <a:latin typeface="Times New Roman" panose="02020603050405020304" pitchFamily="18" charset="0"/>
                <a:cs typeface="Times New Roman" panose="02020603050405020304" pitchFamily="18" charset="0"/>
              </a:rPr>
              <a:t>engaged in the research, teaching and clinical work of herbal medicine for more than 50 years. </a:t>
            </a:r>
            <a:r>
              <a:rPr lang="en-US" altLang="zh-CN" sz="1600" dirty="0" smtClean="0">
                <a:latin typeface="Times New Roman" panose="02020603050405020304" pitchFamily="18" charset="0"/>
                <a:cs typeface="Times New Roman" panose="02020603050405020304" pitchFamily="18" charset="0"/>
              </a:rPr>
              <a:t>He is </a:t>
            </a:r>
            <a:r>
              <a:rPr lang="en-US" altLang="zh-CN" sz="1600" dirty="0">
                <a:latin typeface="Times New Roman" panose="02020603050405020304" pitchFamily="18" charset="0"/>
                <a:cs typeface="Times New Roman" panose="02020603050405020304" pitchFamily="18" charset="0"/>
              </a:rPr>
              <a:t>t</a:t>
            </a:r>
            <a:r>
              <a:rPr lang="zh-CN" sz="1600" dirty="0" smtClean="0">
                <a:latin typeface="Times New Roman" panose="02020603050405020304" pitchFamily="18" charset="0"/>
                <a:cs typeface="Times New Roman" panose="02020603050405020304" pitchFamily="18" charset="0"/>
              </a:rPr>
              <a:t>he chief editor of “</a:t>
            </a:r>
            <a:r>
              <a:rPr lang="en-US" altLang="zh-CN" sz="1600" i="1" dirty="0" smtClean="0">
                <a:latin typeface="Times New Roman" panose="02020603050405020304" pitchFamily="18" charset="0"/>
                <a:cs typeface="Times New Roman" panose="02020603050405020304" pitchFamily="18" charset="0"/>
              </a:rPr>
              <a:t>T</a:t>
            </a:r>
            <a:r>
              <a:rPr lang="zh-CN" sz="1600" i="1" dirty="0" smtClean="0">
                <a:latin typeface="Times New Roman" panose="02020603050405020304" pitchFamily="18" charset="0"/>
                <a:cs typeface="Times New Roman" panose="02020603050405020304" pitchFamily="18" charset="0"/>
              </a:rPr>
              <a:t>aibai </a:t>
            </a:r>
            <a:r>
              <a:rPr lang="en-US" altLang="zh-CN" sz="1600" i="1" dirty="0">
                <a:latin typeface="Times New Roman" panose="02020603050405020304" pitchFamily="18" charset="0"/>
                <a:cs typeface="Times New Roman" panose="02020603050405020304" pitchFamily="18" charset="0"/>
              </a:rPr>
              <a:t>M</a:t>
            </a:r>
            <a:r>
              <a:rPr lang="zh-CN" sz="1600" i="1" dirty="0" smtClean="0">
                <a:latin typeface="Times New Roman" panose="02020603050405020304" pitchFamily="18" charset="0"/>
                <a:cs typeface="Times New Roman" panose="02020603050405020304" pitchFamily="18" charset="0"/>
              </a:rPr>
              <a:t>edical </a:t>
            </a:r>
            <a:r>
              <a:rPr lang="en-US" altLang="zh-CN" sz="1600" i="1" dirty="0">
                <a:latin typeface="Times New Roman" panose="02020603050405020304" pitchFamily="18" charset="0"/>
                <a:cs typeface="Times New Roman" panose="02020603050405020304" pitchFamily="18" charset="0"/>
              </a:rPr>
              <a:t>H</a:t>
            </a:r>
            <a:r>
              <a:rPr lang="zh-CN" sz="1600" i="1" dirty="0" smtClean="0">
                <a:latin typeface="Times New Roman" panose="02020603050405020304" pitchFamily="18" charset="0"/>
                <a:cs typeface="Times New Roman" panose="02020603050405020304" pitchFamily="18" charset="0"/>
              </a:rPr>
              <a:t>erbs</a:t>
            </a:r>
            <a:r>
              <a:rPr lang="zh-CN"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a:t>
            </a:r>
            <a:r>
              <a:rPr lang="zh-CN" altLang="zh-CN" sz="1600" dirty="0">
                <a:latin typeface="Times New Roman" panose="02020603050405020304" pitchFamily="18" charset="0"/>
                <a:cs typeface="Times New Roman" panose="02020603050405020304" pitchFamily="18" charset="0"/>
              </a:rPr>
              <a:t>"</a:t>
            </a:r>
            <a:r>
              <a:rPr lang="zh-CN" altLang="zh-CN" sz="1600" i="1" dirty="0">
                <a:latin typeface="Times New Roman" panose="02020603050405020304" pitchFamily="18" charset="0"/>
                <a:cs typeface="Times New Roman" panose="02020603050405020304" pitchFamily="18" charset="0"/>
              </a:rPr>
              <a:t>Taibai </a:t>
            </a:r>
            <a:r>
              <a:rPr lang="en-US" altLang="zh-CN" sz="1600" i="1" dirty="0">
                <a:solidFill>
                  <a:srgbClr val="C00000"/>
                </a:solidFill>
                <a:latin typeface="Times New Roman" panose="02020603050405020304" pitchFamily="18" charset="0"/>
                <a:cs typeface="Times New Roman" panose="02020603050405020304" pitchFamily="18" charset="0"/>
              </a:rPr>
              <a:t>M</a:t>
            </a:r>
            <a:r>
              <a:rPr lang="en-US" altLang="zh-CN" sz="1600" i="1" dirty="0" smtClean="0">
                <a:solidFill>
                  <a:srgbClr val="C00000"/>
                </a:solidFill>
                <a:latin typeface="Times New Roman" panose="02020603050405020304" pitchFamily="18" charset="0"/>
                <a:cs typeface="Times New Roman" panose="02020603050405020304" pitchFamily="18" charset="0"/>
              </a:rPr>
              <a:t>edicine</a:t>
            </a:r>
            <a:r>
              <a:rPr lang="zh-CN" altLang="zh-CN"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 and </a:t>
            </a:r>
            <a:r>
              <a:rPr lang="zh-CN" altLang="zh-CN" sz="1600" dirty="0">
                <a:latin typeface="Times New Roman" panose="02020603050405020304" pitchFamily="18" charset="0"/>
                <a:cs typeface="Times New Roman" panose="02020603050405020304" pitchFamily="18" charset="0"/>
              </a:rPr>
              <a:t>"</a:t>
            </a:r>
            <a:r>
              <a:rPr lang="zh-CN" altLang="zh-CN" sz="1600" i="1" dirty="0" smtClean="0">
                <a:latin typeface="Times New Roman" panose="02020603050405020304" pitchFamily="18" charset="0"/>
                <a:cs typeface="Times New Roman" panose="02020603050405020304" pitchFamily="18" charset="0"/>
              </a:rPr>
              <a:t>Taibai</a:t>
            </a:r>
            <a:r>
              <a:rPr lang="en-US" altLang="zh-CN" sz="1600" i="1" dirty="0" smtClean="0">
                <a:latin typeface="Times New Roman" panose="02020603050405020304" pitchFamily="18" charset="0"/>
                <a:cs typeface="Times New Roman" panose="02020603050405020304" pitchFamily="18" charset="0"/>
              </a:rPr>
              <a:t> H</a:t>
            </a:r>
            <a:r>
              <a:rPr lang="zh-CN" altLang="zh-CN" sz="1600" i="1" dirty="0" smtClean="0">
                <a:latin typeface="Times New Roman" panose="02020603050405020304" pitchFamily="18" charset="0"/>
                <a:cs typeface="Times New Roman" panose="02020603050405020304" pitchFamily="18" charset="0"/>
              </a:rPr>
              <a:t>erbal </a:t>
            </a:r>
            <a:r>
              <a:rPr lang="en-US" altLang="zh-CN" sz="1600" i="1" dirty="0" smtClean="0">
                <a:latin typeface="Times New Roman" panose="02020603050405020304" pitchFamily="18" charset="0"/>
                <a:cs typeface="Times New Roman" panose="02020603050405020304" pitchFamily="18" charset="0"/>
              </a:rPr>
              <a:t>M</a:t>
            </a:r>
            <a:r>
              <a:rPr lang="zh-CN" altLang="zh-CN" sz="1600" i="1" dirty="0" smtClean="0">
                <a:latin typeface="Times New Roman" panose="02020603050405020304" pitchFamily="18" charset="0"/>
                <a:cs typeface="Times New Roman" panose="02020603050405020304" pitchFamily="18" charset="0"/>
              </a:rPr>
              <a:t>edicine</a:t>
            </a:r>
            <a:r>
              <a:rPr lang="en-US" altLang="zh-CN" sz="1600" dirty="0" smtClean="0">
                <a:latin typeface="Times New Roman" panose="02020603050405020304" pitchFamily="18" charset="0"/>
                <a:cs typeface="Times New Roman" panose="02020603050405020304" pitchFamily="18" charset="0"/>
              </a:rPr>
              <a:t>”, </a:t>
            </a:r>
            <a:r>
              <a:rPr lang="zh-CN" sz="1600" dirty="0" smtClean="0">
                <a:latin typeface="Times New Roman" panose="02020603050405020304" pitchFamily="18" charset="0"/>
                <a:cs typeface="Times New Roman" panose="02020603050405020304" pitchFamily="18" charset="0"/>
              </a:rPr>
              <a:t>comprehensively reflect the plant resources of Taibai Mountains, excavate and collate the medical experience of Taibai </a:t>
            </a:r>
            <a:r>
              <a:rPr lang="en-US" altLang="zh-CN" sz="1600" dirty="0" smtClean="0">
                <a:solidFill>
                  <a:srgbClr val="C00000"/>
                </a:solidFill>
                <a:latin typeface="Times New Roman" panose="02020603050405020304" pitchFamily="18" charset="0"/>
                <a:cs typeface="Times New Roman" panose="02020603050405020304" pitchFamily="18" charset="0"/>
              </a:rPr>
              <a:t>herbs</a:t>
            </a:r>
            <a:r>
              <a:rPr lang="zh-CN" sz="1600" dirty="0" smtClean="0">
                <a:latin typeface="Times New Roman" panose="02020603050405020304" pitchFamily="18" charset="0"/>
                <a:cs typeface="Times New Roman" panose="02020603050405020304" pitchFamily="18" charset="0"/>
              </a:rPr>
              <a:t> for many years, and first put forward the concept and systematized theory of Taibai herbal medicine for the research and application of the herbal medicine of Taibai Mountain</a:t>
            </a:r>
            <a:r>
              <a:rPr lang="en-US" altLang="zh-CN" sz="1600" dirty="0" smtClean="0">
                <a:latin typeface="Times New Roman" panose="02020603050405020304" pitchFamily="18" charset="0"/>
                <a:cs typeface="Times New Roman" panose="02020603050405020304" pitchFamily="18" charset="0"/>
              </a:rPr>
              <a:t>, which </a:t>
            </a:r>
            <a:r>
              <a:rPr lang="zh-CN" sz="1600" dirty="0" smtClean="0">
                <a:latin typeface="Times New Roman" panose="02020603050405020304" pitchFamily="18" charset="0"/>
                <a:cs typeface="Times New Roman" panose="02020603050405020304" pitchFamily="18" charset="0"/>
              </a:rPr>
              <a:t>has made a historic and significant contribution.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554"/>
            <a:ext cx="3816425" cy="1162050"/>
          </a:xfrm>
        </p:spPr>
        <p:txBody>
          <a:bodyPr>
            <a:normAutofit fontScale="90000"/>
          </a:bodyPr>
          <a:lstStyle/>
          <a:p>
            <a:r>
              <a:rPr dirty="0" smtClean="0"/>
              <a:t/>
            </a:r>
            <a:br>
              <a:rPr dirty="0" smtClean="0"/>
            </a:br>
            <a:r>
              <a:rPr dirty="0" smtClean="0"/>
              <a:t/>
            </a:r>
            <a:br>
              <a:rPr dirty="0" smtClean="0"/>
            </a:br>
            <a:r>
              <a:rPr dirty="0" smtClean="0"/>
              <a:t/>
            </a:r>
            <a:br>
              <a:rPr dirty="0" smtClean="0"/>
            </a:br>
            <a:r>
              <a:rPr sz="2200" dirty="0" smtClean="0">
                <a:latin typeface="Times New Roman" panose="02020603050405020304" pitchFamily="18" charset="0"/>
                <a:cs typeface="Times New Roman" panose="02020603050405020304" pitchFamily="18" charset="0"/>
              </a:rPr>
              <a:t>Guo Yong </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P</a:t>
            </a:r>
            <a:r>
              <a:rPr dirty="0" smtClean="0">
                <a:latin typeface="Times New Roman" panose="02020603050405020304" pitchFamily="18" charset="0"/>
                <a:cs typeface="Times New Roman" panose="02020603050405020304" pitchFamily="18" charset="0"/>
              </a:rPr>
              <a:t>ractitioner of Taoist Medicine</a:t>
            </a:r>
            <a:endParaRPr sz="22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266635" y="1313815"/>
            <a:ext cx="3312368" cy="4691063"/>
          </a:xfrm>
        </p:spPr>
        <p:txBody>
          <a:bodyPr>
            <a:normAutofit/>
          </a:bodyPr>
          <a:lstStyle/>
          <a:p>
            <a:pPr algn="just"/>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Guo</a:t>
            </a:r>
            <a:r>
              <a:rPr lang="en-US" sz="1600" dirty="0" smtClean="0">
                <a:latin typeface="Times New Roman" panose="02020603050405020304" pitchFamily="18" charset="0"/>
                <a:cs typeface="Times New Roman" panose="02020603050405020304" pitchFamily="18" charset="0"/>
              </a:rPr>
              <a:t> Yong is </a:t>
            </a:r>
            <a:r>
              <a:rPr lang="en-US" altLang="zh-CN" sz="1600" dirty="0" smtClean="0">
                <a:solidFill>
                  <a:srgbClr val="C00000"/>
                </a:solidFill>
                <a:latin typeface="Times New Roman" panose="02020603050405020304" pitchFamily="18" charset="0"/>
                <a:cs typeface="Times New Roman" panose="02020603050405020304" pitchFamily="18" charset="0"/>
              </a:rPr>
              <a:t>from a traditional </a:t>
            </a:r>
            <a:r>
              <a:rPr lang="en-US" altLang="zh-CN" sz="1600" dirty="0">
                <a:solidFill>
                  <a:srgbClr val="C00000"/>
                </a:solidFill>
                <a:latin typeface="Times New Roman" panose="02020603050405020304" pitchFamily="18" charset="0"/>
                <a:cs typeface="Times New Roman" panose="02020603050405020304" pitchFamily="18" charset="0"/>
              </a:rPr>
              <a:t>Chinese medicine </a:t>
            </a:r>
            <a:r>
              <a:rPr lang="en-US" altLang="zh-CN" sz="1600" dirty="0" smtClean="0">
                <a:solidFill>
                  <a:srgbClr val="C00000"/>
                </a:solidFill>
                <a:latin typeface="Times New Roman" panose="02020603050405020304" pitchFamily="18" charset="0"/>
                <a:cs typeface="Times New Roman" panose="02020603050405020304" pitchFamily="18" charset="0"/>
              </a:rPr>
              <a:t>family, </a:t>
            </a:r>
            <a:r>
              <a:rPr lang="en-US" sz="1600" dirty="0" smtClean="0">
                <a:latin typeface="Times New Roman" panose="02020603050405020304" pitchFamily="18" charset="0"/>
                <a:cs typeface="Times New Roman" panose="02020603050405020304" pitchFamily="18" charset="0"/>
              </a:rPr>
              <a:t>who</a:t>
            </a:r>
            <a:r>
              <a:rPr sz="1600" dirty="0" smtClean="0">
                <a:latin typeface="Times New Roman" panose="02020603050405020304" pitchFamily="18" charset="0"/>
                <a:cs typeface="Times New Roman" panose="02020603050405020304" pitchFamily="18" charset="0"/>
              </a:rPr>
              <a:t> has been a doctor for more than 20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years. </a:t>
            </a:r>
            <a:r>
              <a:rPr lang="en-US" sz="1600" dirty="0" smtClean="0">
                <a:latin typeface="Times New Roman" panose="02020603050405020304" pitchFamily="18" charset="0"/>
                <a:cs typeface="Times New Roman" panose="02020603050405020304" pitchFamily="18" charset="0"/>
              </a:rPr>
              <a:t>He is t</a:t>
            </a:r>
            <a:r>
              <a:rPr sz="1600" dirty="0" smtClean="0">
                <a:latin typeface="Times New Roman" panose="02020603050405020304" pitchFamily="18" charset="0"/>
                <a:cs typeface="Times New Roman" panose="02020603050405020304" pitchFamily="18" charset="0"/>
              </a:rPr>
              <a:t>he Taoist medical researcher,</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practitioner</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and innovator.</a:t>
            </a:r>
            <a:r>
              <a:rPr lang="en-US" sz="1600" dirty="0">
                <a:latin typeface="Times New Roman" panose="02020603050405020304" pitchFamily="18" charset="0"/>
                <a:cs typeface="Times New Roman" panose="02020603050405020304" pitchFamily="18" charset="0"/>
              </a:rPr>
              <a:t>  </a:t>
            </a:r>
            <a:r>
              <a:rPr lang="en-US" sz="1600" dirty="0" smtClean="0">
                <a:solidFill>
                  <a:srgbClr val="C00000"/>
                </a:solidFill>
                <a:latin typeface="Times New Roman" panose="02020603050405020304" pitchFamily="18" charset="0"/>
                <a:cs typeface="Times New Roman" panose="02020603050405020304" pitchFamily="18" charset="0"/>
              </a:rPr>
              <a:t>Member of </a:t>
            </a:r>
            <a:r>
              <a:rPr sz="1600" dirty="0" smtClean="0">
                <a:latin typeface="Times New Roman" panose="02020603050405020304" pitchFamily="18" charset="0"/>
                <a:cs typeface="Times New Roman" panose="02020603050405020304" pitchFamily="18" charset="0"/>
              </a:rPr>
              <a:t>the</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Chinese Traditional Medical Association.</a:t>
            </a:r>
            <a:endParaRPr lang="en-US" sz="1600" dirty="0" smtClean="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Inspired by the traditional Taoist medicine concept, </a:t>
            </a:r>
            <a:r>
              <a:rPr lang="en-US" sz="1600" dirty="0" smtClean="0">
                <a:latin typeface="Times New Roman" panose="02020603050405020304" pitchFamily="18" charset="0"/>
                <a:cs typeface="Times New Roman" panose="02020603050405020304" pitchFamily="18" charset="0"/>
              </a:rPr>
              <a:t>he </a:t>
            </a:r>
            <a:r>
              <a:rPr lang="en-US" altLang="zh-CN" sz="1600" dirty="0" smtClean="0">
                <a:latin typeface="Times New Roman" panose="02020603050405020304" pitchFamily="18" charset="0"/>
                <a:cs typeface="Times New Roman" panose="02020603050405020304" pitchFamily="18" charset="0"/>
              </a:rPr>
              <a:t>created</a:t>
            </a:r>
            <a:r>
              <a:rPr sz="1600" dirty="0" smtClean="0">
                <a:latin typeface="Times New Roman" panose="02020603050405020304" pitchFamily="18" charset="0"/>
                <a:cs typeface="Times New Roman" panose="02020603050405020304" pitchFamily="18" charset="0"/>
              </a:rPr>
              <a:t> data</a:t>
            </a:r>
            <a:r>
              <a:rPr lang="en-US" sz="1600" dirty="0" smtClean="0">
                <a:latin typeface="Times New Roman" panose="02020603050405020304" pitchFamily="18" charset="0"/>
                <a:cs typeface="Times New Roman" panose="02020603050405020304" pitchFamily="18" charset="0"/>
              </a:rPr>
              <a:t> based</a:t>
            </a:r>
            <a:r>
              <a:rPr sz="1600" dirty="0" smtClean="0">
                <a:latin typeface="Times New Roman" panose="02020603050405020304" pitchFamily="18" charset="0"/>
                <a:cs typeface="Times New Roman" panose="02020603050405020304" pitchFamily="18" charset="0"/>
              </a:rPr>
              <a:t> treatment model of acupuncture and moxibustion for neck and waist pain. It is applied to the head, neck, shoulder, arm, elbow, waist, hip, leg and ankle, and the effect is remarkable. In recent years, great achievements have been made </a:t>
            </a:r>
            <a:r>
              <a:rPr lang="en-US" sz="1600" dirty="0" smtClean="0">
                <a:latin typeface="Times New Roman" panose="02020603050405020304" pitchFamily="18" charset="0"/>
                <a:cs typeface="Times New Roman" panose="02020603050405020304" pitchFamily="18" charset="0"/>
              </a:rPr>
              <a:t>both </a:t>
            </a:r>
            <a:r>
              <a:rPr sz="1600" dirty="0" smtClean="0">
                <a:latin typeface="Times New Roman" panose="02020603050405020304" pitchFamily="18" charset="0"/>
                <a:cs typeface="Times New Roman" panose="02020603050405020304" pitchFamily="18" charset="0"/>
              </a:rPr>
              <a:t>in teaching and clinical research.</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3934482" y="273050"/>
            <a:ext cx="4392885"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43000"/>
          </a:xfrm>
        </p:spPr>
        <p:txBody>
          <a:bodyPr>
            <a:normAutofit/>
          </a:bodyPr>
          <a:lstStyle/>
          <a:p>
            <a:r>
              <a:rPr lang="zh-CN" altLang="zh-CN" sz="2800" b="1" dirty="0" smtClean="0">
                <a:latin typeface="Times New Roman" panose="02020603050405020304" pitchFamily="18" charset="0"/>
                <a:cs typeface="Times New Roman" panose="02020603050405020304" pitchFamily="18" charset="0"/>
              </a:rPr>
              <a:t>Scope of activity</a:t>
            </a:r>
          </a:p>
        </p:txBody>
      </p:sp>
      <p:sp>
        <p:nvSpPr>
          <p:cNvPr id="3" name="内容占位符 2"/>
          <p:cNvSpPr>
            <a:spLocks noGrp="1"/>
          </p:cNvSpPr>
          <p:nvPr>
            <p:ph idx="1"/>
          </p:nvPr>
        </p:nvSpPr>
        <p:spPr/>
        <p:txBody>
          <a:bodyPr>
            <a:normAutofit fontScale="90000" lnSpcReduction="20000"/>
          </a:bodyPr>
          <a:lstStyle/>
          <a:p>
            <a:pPr lvl="0" algn="just"/>
            <a:r>
              <a:rPr lang="zh-CN" altLang="zh-CN" sz="1800" dirty="0" smtClean="0">
                <a:latin typeface="Times New Roman" panose="02020603050405020304" pitchFamily="18" charset="0"/>
                <a:cs typeface="Times New Roman" panose="02020603050405020304" pitchFamily="18" charset="0"/>
              </a:rPr>
              <a:t>Participants:</a:t>
            </a:r>
          </a:p>
          <a:p>
            <a:pPr lvl="0" algn="just"/>
            <a:r>
              <a:rPr lang="en-US" altLang="zh-CN" sz="1800" dirty="0" smtClean="0">
                <a:solidFill>
                  <a:srgbClr val="C00000"/>
                </a:solidFill>
                <a:latin typeface="Times New Roman" panose="02020603050405020304" pitchFamily="18" charset="0"/>
                <a:cs typeface="Times New Roman" panose="02020603050405020304" pitchFamily="18" charset="0"/>
              </a:rPr>
              <a:t>President, Vice President, International Department Director of Taoist Association of China, </a:t>
            </a:r>
            <a:r>
              <a:rPr lang="zh-CN" altLang="zh-CN" sz="1800" dirty="0" smtClean="0">
                <a:latin typeface="Times New Roman" panose="02020603050405020304" pitchFamily="18" charset="0"/>
                <a:cs typeface="Times New Roman" panose="02020603050405020304" pitchFamily="18" charset="0"/>
              </a:rPr>
              <a:t>the successors in the fields of martial arts, Taoist medicine, health preservation and practical training.</a:t>
            </a:r>
          </a:p>
          <a:p>
            <a:pPr lvl="0" algn="just"/>
            <a:r>
              <a:rPr lang="zh-CN" altLang="zh-CN" sz="1800" dirty="0" smtClean="0">
                <a:latin typeface="Times New Roman" panose="02020603050405020304" pitchFamily="18" charset="0"/>
                <a:cs typeface="Times New Roman" panose="02020603050405020304" pitchFamily="18" charset="0"/>
              </a:rPr>
              <a:t>Canadian Chinese </a:t>
            </a:r>
            <a:r>
              <a:rPr lang="en-US" altLang="zh-CN" sz="1800" dirty="0" smtClean="0">
                <a:latin typeface="Times New Roman" panose="02020603050405020304" pitchFamily="18" charset="0"/>
                <a:cs typeface="Times New Roman" panose="02020603050405020304" pitchFamily="18" charset="0"/>
              </a:rPr>
              <a:t>O</a:t>
            </a:r>
            <a:r>
              <a:rPr lang="zh-CN" altLang="zh-CN" sz="1800" dirty="0" smtClean="0">
                <a:latin typeface="Times New Roman" panose="02020603050405020304" pitchFamily="18" charset="0"/>
                <a:cs typeface="Times New Roman" panose="02020603050405020304" pitchFamily="18" charset="0"/>
              </a:rPr>
              <a:t>verseas Association, </a:t>
            </a:r>
            <a:r>
              <a:rPr lang="en-US" altLang="zh-CN" sz="1800" dirty="0" smtClean="0">
                <a:latin typeface="Times New Roman" panose="02020603050405020304" pitchFamily="18" charset="0"/>
                <a:cs typeface="Times New Roman" panose="02020603050405020304" pitchFamily="18" charset="0"/>
              </a:rPr>
              <a:t>C</a:t>
            </a:r>
            <a:r>
              <a:rPr lang="zh-CN" altLang="zh-CN" sz="1800" dirty="0" smtClean="0">
                <a:latin typeface="Times New Roman" panose="02020603050405020304" pitchFamily="18" charset="0"/>
                <a:cs typeface="Times New Roman" panose="02020603050405020304" pitchFamily="18" charset="0"/>
              </a:rPr>
              <a:t>hamber of Commerce, </a:t>
            </a:r>
            <a:r>
              <a:rPr lang="en-US" altLang="zh-CN" sz="1800" dirty="0" smtClean="0">
                <a:latin typeface="Times New Roman" panose="02020603050405020304" pitchFamily="18" charset="0"/>
                <a:cs typeface="Times New Roman" panose="02020603050405020304" pitchFamily="18" charset="0"/>
              </a:rPr>
              <a:t>F</a:t>
            </a:r>
            <a:r>
              <a:rPr lang="zh-CN" altLang="zh-CN" sz="1800" dirty="0" smtClean="0">
                <a:latin typeface="Times New Roman" panose="02020603050405020304" pitchFamily="18" charset="0"/>
                <a:cs typeface="Times New Roman" panose="02020603050405020304" pitchFamily="18" charset="0"/>
              </a:rPr>
              <a:t>ellow </a:t>
            </a:r>
            <a:r>
              <a:rPr lang="en-US" altLang="zh-CN" sz="1800" dirty="0">
                <a:latin typeface="Times New Roman" panose="02020603050405020304" pitchFamily="18" charset="0"/>
                <a:cs typeface="Times New Roman" panose="02020603050405020304" pitchFamily="18" charset="0"/>
              </a:rPr>
              <a:t>T</a:t>
            </a:r>
            <a:r>
              <a:rPr lang="zh-CN" altLang="zh-CN" sz="1800" dirty="0" smtClean="0">
                <a:latin typeface="Times New Roman" panose="02020603050405020304" pitchFamily="18" charset="0"/>
                <a:cs typeface="Times New Roman" panose="02020603050405020304" pitchFamily="18" charset="0"/>
              </a:rPr>
              <a:t>ownsmen Association, leaders and key members of </a:t>
            </a:r>
            <a:r>
              <a:rPr lang="en-US" altLang="zh-CN" sz="1800" dirty="0" smtClean="0">
                <a:latin typeface="Times New Roman" panose="02020603050405020304" pitchFamily="18" charset="0"/>
                <a:cs typeface="Times New Roman" panose="02020603050405020304" pitchFamily="18" charset="0"/>
              </a:rPr>
              <a:t>O</a:t>
            </a:r>
            <a:r>
              <a:rPr lang="zh-CN" altLang="zh-CN" sz="1800" dirty="0" smtClean="0">
                <a:latin typeface="Times New Roman" panose="02020603050405020304" pitchFamily="18" charset="0"/>
                <a:cs typeface="Times New Roman" panose="02020603050405020304" pitchFamily="18" charset="0"/>
              </a:rPr>
              <a:t>verseas </a:t>
            </a:r>
            <a:r>
              <a:rPr lang="en-US" altLang="zh-CN" sz="1800" dirty="0">
                <a:latin typeface="Times New Roman" panose="02020603050405020304" pitchFamily="18" charset="0"/>
                <a:cs typeface="Times New Roman" panose="02020603050405020304" pitchFamily="18" charset="0"/>
              </a:rPr>
              <a:t>S</a:t>
            </a:r>
            <a:r>
              <a:rPr lang="zh-CN" altLang="zh-CN" sz="1800" dirty="0" smtClean="0">
                <a:latin typeface="Times New Roman" panose="02020603050405020304" pitchFamily="18" charset="0"/>
                <a:cs typeface="Times New Roman" panose="02020603050405020304" pitchFamily="18" charset="0"/>
              </a:rPr>
              <a:t>tudent </a:t>
            </a:r>
            <a:r>
              <a:rPr lang="en-US" altLang="zh-CN" sz="1800" dirty="0">
                <a:latin typeface="Times New Roman" panose="02020603050405020304" pitchFamily="18" charset="0"/>
                <a:cs typeface="Times New Roman" panose="02020603050405020304" pitchFamily="18" charset="0"/>
              </a:rPr>
              <a:t>A</a:t>
            </a:r>
            <a:r>
              <a:rPr lang="zh-CN" altLang="zh-CN" sz="1800" dirty="0" smtClean="0">
                <a:latin typeface="Times New Roman" panose="02020603050405020304" pitchFamily="18" charset="0"/>
                <a:cs typeface="Times New Roman" panose="02020603050405020304" pitchFamily="18" charset="0"/>
              </a:rPr>
              <a:t>ssociations. ;</a:t>
            </a:r>
          </a:p>
          <a:p>
            <a:pPr lvl="0" algn="just"/>
            <a:r>
              <a:rPr lang="zh-CN" altLang="zh-CN" sz="1800" dirty="0" smtClean="0">
                <a:latin typeface="Times New Roman" panose="02020603050405020304" pitchFamily="18" charset="0"/>
                <a:cs typeface="Times New Roman" panose="02020603050405020304" pitchFamily="18" charset="0"/>
              </a:rPr>
              <a:t>China's main foreign agencies and the personnel of the consulate;</a:t>
            </a:r>
          </a:p>
          <a:p>
            <a:pPr lvl="0" algn="just"/>
            <a:r>
              <a:rPr lang="en-US" altLang="zh-CN" sz="1800" dirty="0">
                <a:latin typeface="Times New Roman" panose="02020603050405020304" pitchFamily="18" charset="0"/>
                <a:cs typeface="Times New Roman" panose="02020603050405020304" pitchFamily="18" charset="0"/>
              </a:rPr>
              <a:t>M</a:t>
            </a:r>
            <a:r>
              <a:rPr lang="zh-CN" altLang="zh-CN" sz="1800" dirty="0" smtClean="0">
                <a:latin typeface="Times New Roman" panose="02020603050405020304" pitchFamily="18" charset="0"/>
                <a:cs typeface="Times New Roman" panose="02020603050405020304" pitchFamily="18" charset="0"/>
              </a:rPr>
              <a:t>ember of Parliament, </a:t>
            </a:r>
            <a:r>
              <a:rPr lang="en-US" altLang="zh-CN" sz="1800" dirty="0" smtClean="0">
                <a:latin typeface="Times New Roman" panose="02020603050405020304" pitchFamily="18" charset="0"/>
                <a:cs typeface="Times New Roman" panose="02020603050405020304" pitchFamily="18" charset="0"/>
              </a:rPr>
              <a:t>P</a:t>
            </a:r>
            <a:r>
              <a:rPr lang="zh-CN" altLang="zh-CN" sz="1800" dirty="0" smtClean="0">
                <a:latin typeface="Times New Roman" panose="02020603050405020304" pitchFamily="18" charset="0"/>
                <a:cs typeface="Times New Roman" panose="02020603050405020304" pitchFamily="18" charset="0"/>
              </a:rPr>
              <a:t>rovincial Councillor and member of City Council; principal official of </a:t>
            </a:r>
            <a:r>
              <a:rPr lang="en-US" altLang="zh-CN" sz="1800" dirty="0" smtClean="0">
                <a:latin typeface="Times New Roman" panose="02020603050405020304" pitchFamily="18" charset="0"/>
                <a:cs typeface="Times New Roman" panose="02020603050405020304" pitchFamily="18" charset="0"/>
              </a:rPr>
              <a:t>the </a:t>
            </a:r>
            <a:r>
              <a:rPr lang="zh-CN" altLang="zh-CN" sz="1800" dirty="0" smtClean="0">
                <a:latin typeface="Times New Roman" panose="02020603050405020304" pitchFamily="18" charset="0"/>
                <a:cs typeface="Times New Roman" panose="02020603050405020304" pitchFamily="18" charset="0"/>
              </a:rPr>
              <a:t>three level government.</a:t>
            </a:r>
          </a:p>
          <a:p>
            <a:pPr lvl="0" algn="just"/>
            <a:r>
              <a:rPr lang="zh-CN" altLang="zh-CN" sz="1800" dirty="0" smtClean="0">
                <a:latin typeface="Times New Roman" panose="02020603050405020304" pitchFamily="18" charset="0"/>
                <a:cs typeface="Times New Roman" panose="02020603050405020304" pitchFamily="18" charset="0"/>
              </a:rPr>
              <a:t>Other Canadian religious groups and </a:t>
            </a:r>
            <a:r>
              <a:rPr lang="en-US" altLang="zh-CN" sz="1800" dirty="0" smtClean="0">
                <a:latin typeface="Times New Roman" panose="02020603050405020304" pitchFamily="18" charset="0"/>
                <a:cs typeface="Times New Roman" panose="02020603050405020304" pitchFamily="18" charset="0"/>
              </a:rPr>
              <a:t>individuals</a:t>
            </a:r>
            <a:r>
              <a:rPr lang="zh-CN" altLang="zh-CN" sz="1800" dirty="0" smtClean="0">
                <a:latin typeface="Times New Roman" panose="02020603050405020304" pitchFamily="18" charset="0"/>
                <a:cs typeface="Times New Roman" panose="02020603050405020304" pitchFamily="18" charset="0"/>
              </a:rPr>
              <a:t>, other ethnic groups, non-governmental organizations, </a:t>
            </a:r>
            <a:r>
              <a:rPr lang="en-US" altLang="zh-CN" sz="1800" dirty="0" smtClean="0">
                <a:latin typeface="Times New Roman" panose="02020603050405020304" pitchFamily="18" charset="0"/>
                <a:cs typeface="Times New Roman" panose="02020603050405020304" pitchFamily="18" charset="0"/>
              </a:rPr>
              <a:t>C</a:t>
            </a:r>
            <a:r>
              <a:rPr lang="zh-CN" altLang="zh-CN" sz="1800" dirty="0" smtClean="0">
                <a:latin typeface="Times New Roman" panose="02020603050405020304" pitchFamily="18" charset="0"/>
                <a:cs typeface="Times New Roman" panose="02020603050405020304" pitchFamily="18" charset="0"/>
              </a:rPr>
              <a:t>hambers of Commerce, etc.</a:t>
            </a:r>
          </a:p>
          <a:p>
            <a:pPr marL="0" lvl="0" indent="0" algn="just">
              <a:buNone/>
            </a:pPr>
            <a:r>
              <a:rPr lang="zh-CN" altLang="zh-CN" sz="1800" dirty="0" smtClean="0">
                <a:latin typeface="Times New Roman" panose="02020603050405020304" pitchFamily="18" charset="0"/>
                <a:cs typeface="Times New Roman" panose="02020603050405020304" pitchFamily="18" charset="0"/>
              </a:rPr>
              <a:t> </a:t>
            </a:r>
          </a:p>
          <a:p>
            <a:pPr lvl="0" algn="just"/>
            <a:r>
              <a:rPr lang="zh-CN" altLang="zh-CN" sz="1800" dirty="0" smtClean="0">
                <a:latin typeface="Times New Roman" panose="02020603050405020304" pitchFamily="18" charset="0"/>
                <a:cs typeface="Times New Roman" panose="02020603050405020304" pitchFamily="18" charset="0"/>
              </a:rPr>
              <a:t>Media scope:</a:t>
            </a:r>
          </a:p>
          <a:p>
            <a:pPr lvl="0" algn="just"/>
            <a:r>
              <a:rPr lang="zh-CN" altLang="zh-CN" sz="1800" dirty="0" smtClean="0">
                <a:latin typeface="Times New Roman" panose="02020603050405020304" pitchFamily="18" charset="0"/>
                <a:cs typeface="Times New Roman" panose="02020603050405020304" pitchFamily="18" charset="0"/>
              </a:rPr>
              <a:t>China's state-level and provincial media reporters: Xinhua news agency, people's daily, CCTV international channel, Phoenix... ;</a:t>
            </a:r>
          </a:p>
          <a:p>
            <a:pPr lvl="0" algn="just"/>
            <a:r>
              <a:rPr lang="zh-CN" altLang="zh-CN" sz="1800" dirty="0" smtClean="0">
                <a:latin typeface="Times New Roman" panose="02020603050405020304" pitchFamily="18" charset="0"/>
                <a:cs typeface="Times New Roman" panose="02020603050405020304" pitchFamily="18" charset="0"/>
              </a:rPr>
              <a:t>Local Chinese media: Ming Pao, Xing Dao, world daily, China Daily. The world Chinese language media, Canada International Television, Chinese radio... There are all the media.</a:t>
            </a:r>
          </a:p>
          <a:p>
            <a:pPr lvl="0" algn="just"/>
            <a:r>
              <a:rPr lang="zh-CN" altLang="zh-CN" sz="1800" dirty="0" smtClean="0">
                <a:latin typeface="Times New Roman" panose="02020603050405020304" pitchFamily="18" charset="0"/>
                <a:cs typeface="Times New Roman" panose="02020603050405020304" pitchFamily="18" charset="0"/>
              </a:rPr>
              <a:t>Canada's mainstream media and television stations;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548680"/>
            <a:ext cx="8229600" cy="936104"/>
          </a:xfrm>
        </p:spPr>
        <p:txBody>
          <a:bodyPr>
            <a:no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Visit Itinerary</a:t>
            </a:r>
            <a:r>
              <a:rPr lang="zh-CN" altLang="zh-CN" sz="2800" b="1" dirty="0" smtClean="0">
                <a:latin typeface="Times New Roman" panose="02020603050405020304" pitchFamily="18" charset="0"/>
                <a:cs typeface="Times New Roman" panose="02020603050405020304" pitchFamily="18" charset="0"/>
              </a:rPr>
              <a:t/>
            </a:r>
            <a:br>
              <a:rPr lang="zh-CN" altLang="zh-CN" sz="2800" b="1" dirty="0" smtClean="0">
                <a:latin typeface="Times New Roman" panose="02020603050405020304" pitchFamily="18" charset="0"/>
                <a:cs typeface="Times New Roman" panose="02020603050405020304" pitchFamily="18" charset="0"/>
              </a:rPr>
            </a:br>
            <a:endParaRPr lang="zh-CN" altLang="en-US" sz="2800" b="1" dirty="0">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585900" y="1340768"/>
            <a:ext cx="7992888" cy="3528392"/>
          </a:xfrm>
        </p:spPr>
        <p:txBody>
          <a:bodyPr>
            <a:normAutofit fontScale="90000" lnSpcReduction="10000"/>
          </a:bodyPr>
          <a:lstStyle/>
          <a:p>
            <a:pPr>
              <a:buNone/>
            </a:pPr>
            <a:r>
              <a:rPr sz="1800" dirty="0" smtClean="0">
                <a:latin typeface="Times New Roman" panose="02020603050405020304" pitchFamily="18" charset="0"/>
                <a:cs typeface="Times New Roman" panose="02020603050405020304" pitchFamily="18" charset="0"/>
              </a:rPr>
              <a:t>The </a:t>
            </a:r>
            <a:r>
              <a:rPr lang="en-US" sz="1800" dirty="0" smtClean="0">
                <a:solidFill>
                  <a:srgbClr val="C00000"/>
                </a:solidFill>
                <a:latin typeface="Times New Roman" panose="02020603050405020304" pitchFamily="18" charset="0"/>
                <a:cs typeface="Times New Roman" panose="02020603050405020304" pitchFamily="18" charset="0"/>
              </a:rPr>
              <a:t>length </a:t>
            </a:r>
            <a:r>
              <a:rPr lang="en-US" sz="1800" dirty="0" smtClean="0">
                <a:latin typeface="Times New Roman" panose="02020603050405020304" pitchFamily="18" charset="0"/>
                <a:cs typeface="Times New Roman" panose="02020603050405020304" pitchFamily="18" charset="0"/>
              </a:rPr>
              <a:t>of </a:t>
            </a:r>
            <a:r>
              <a:rPr sz="1800" dirty="0" smtClean="0">
                <a:latin typeface="Times New Roman" panose="02020603050405020304" pitchFamily="18" charset="0"/>
                <a:cs typeface="Times New Roman" panose="02020603050405020304" pitchFamily="18" charset="0"/>
              </a:rPr>
              <a:t>visit is 8 days, that is, 22</a:t>
            </a:r>
            <a:r>
              <a:rPr lang="en-US" sz="1800" baseline="30000" dirty="0" smtClean="0">
                <a:latin typeface="Times New Roman" panose="02020603050405020304" pitchFamily="18" charset="0"/>
                <a:cs typeface="Times New Roman" panose="02020603050405020304" pitchFamily="18" charset="0"/>
              </a:rPr>
              <a:t>nd</a:t>
            </a:r>
            <a:r>
              <a:rPr 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29</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 September.</a:t>
            </a:r>
          </a:p>
          <a:p>
            <a:pPr>
              <a:buNone/>
            </a:pPr>
            <a:r>
              <a:rPr sz="1800" dirty="0" smtClean="0">
                <a:latin typeface="Times New Roman" panose="02020603050405020304" pitchFamily="18" charset="0"/>
                <a:cs typeface="Times New Roman" panose="02020603050405020304" pitchFamily="18" charset="0"/>
              </a:rPr>
              <a:t>Domestic departure: September 22nd; return</a:t>
            </a:r>
            <a:r>
              <a:rPr lang="en-US" sz="1800" dirty="0" smtClean="0">
                <a:latin typeface="Times New Roman" panose="02020603050405020304" pitchFamily="18" charset="0"/>
                <a:cs typeface="Times New Roman" panose="02020603050405020304" pitchFamily="18" charset="0"/>
              </a:rPr>
              <a:t> from Canada</a:t>
            </a:r>
            <a:r>
              <a:rPr sz="1800" dirty="0" smtClean="0">
                <a:latin typeface="Times New Roman" panose="02020603050405020304" pitchFamily="18" charset="0"/>
                <a:cs typeface="Times New Roman" panose="02020603050405020304" pitchFamily="18" charset="0"/>
              </a:rPr>
              <a:t>: September 29th;</a:t>
            </a:r>
          </a:p>
          <a:p>
            <a:pPr>
              <a:buNone/>
            </a:pPr>
            <a:endParaRPr sz="1800" dirty="0" smtClean="0">
              <a:latin typeface="Times New Roman" panose="02020603050405020304" pitchFamily="18" charset="0"/>
              <a:cs typeface="Times New Roman" panose="02020603050405020304" pitchFamily="18" charset="0"/>
            </a:endParaRPr>
          </a:p>
          <a:p>
            <a:pPr>
              <a:buNone/>
            </a:pPr>
            <a:r>
              <a:rPr sz="1800" dirty="0" smtClean="0">
                <a:latin typeface="Times New Roman" panose="02020603050405020304" pitchFamily="18" charset="0"/>
                <a:cs typeface="Times New Roman" panose="02020603050405020304" pitchFamily="18" charset="0"/>
              </a:rPr>
              <a:t>The agenda of the general assembly:</a:t>
            </a:r>
          </a:p>
          <a:p>
            <a:pPr>
              <a:buNone/>
            </a:pPr>
            <a:r>
              <a:rPr sz="1800" dirty="0" smtClean="0">
                <a:latin typeface="Times New Roman" panose="02020603050405020304" pitchFamily="18" charset="0"/>
                <a:cs typeface="Times New Roman" panose="02020603050405020304" pitchFamily="18" charset="0"/>
              </a:rPr>
              <a:t>Report Exhibition: 23</a:t>
            </a:r>
            <a:r>
              <a:rPr lang="en-US" sz="1800" baseline="30000" dirty="0" smtClean="0">
                <a:latin typeface="Times New Roman" panose="02020603050405020304" pitchFamily="18" charset="0"/>
                <a:cs typeface="Times New Roman" panose="02020603050405020304" pitchFamily="18" charset="0"/>
              </a:rPr>
              <a:t>rd</a:t>
            </a:r>
            <a:r>
              <a:rPr sz="1800" dirty="0" smtClean="0">
                <a:latin typeface="Times New Roman" panose="02020603050405020304" pitchFamily="18" charset="0"/>
                <a:cs typeface="Times New Roman" panose="02020603050405020304" pitchFamily="18" charset="0"/>
              </a:rPr>
              <a:t> and 24</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S</a:t>
            </a:r>
            <a:r>
              <a:rPr lang="en-US" sz="1800" dirty="0" smtClean="0">
                <a:solidFill>
                  <a:srgbClr val="C00000"/>
                </a:solidFill>
                <a:latin typeface="Times New Roman" panose="02020603050405020304" pitchFamily="18" charset="0"/>
                <a:cs typeface="Times New Roman" panose="02020603050405020304" pitchFamily="18" charset="0"/>
              </a:rPr>
              <a:t>eptember</a:t>
            </a:r>
            <a:r>
              <a:rPr sz="1800" dirty="0" smtClean="0">
                <a:latin typeface="Times New Roman" panose="02020603050405020304" pitchFamily="18" charset="0"/>
                <a:cs typeface="Times New Roman" panose="02020603050405020304" pitchFamily="18" charset="0"/>
              </a:rPr>
              <a:t>;</a:t>
            </a:r>
          </a:p>
          <a:p>
            <a:pPr>
              <a:buNone/>
            </a:pPr>
            <a:r>
              <a:rPr lang="en-US" sz="1800" dirty="0" smtClean="0">
                <a:solidFill>
                  <a:srgbClr val="C00000"/>
                </a:solidFill>
                <a:latin typeface="Times New Roman" panose="02020603050405020304" pitchFamily="18" charset="0"/>
                <a:cs typeface="Times New Roman" panose="02020603050405020304" pitchFamily="18" charset="0"/>
              </a:rPr>
              <a:t>Consecration Ceremony </a:t>
            </a:r>
            <a:r>
              <a:rPr lang="en-US" sz="1800" dirty="0" smtClean="0">
                <a:latin typeface="Times New Roman" panose="02020603050405020304" pitchFamily="18" charset="0"/>
                <a:cs typeface="Times New Roman" panose="02020603050405020304" pitchFamily="18" charset="0"/>
              </a:rPr>
              <a:t>and</a:t>
            </a:r>
            <a:r>
              <a:rPr sz="1800" dirty="0" smtClean="0">
                <a:latin typeface="Times New Roman" panose="02020603050405020304" pitchFamily="18" charset="0"/>
                <a:cs typeface="Times New Roman" panose="02020603050405020304" pitchFamily="18" charset="0"/>
              </a:rPr>
              <a:t> pray for blessing: 25</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a:t>
            </a:r>
            <a:r>
              <a:rPr lang="en-US" sz="1800" dirty="0" smtClean="0">
                <a:solidFill>
                  <a:srgbClr val="C00000"/>
                </a:solidFill>
                <a:latin typeface="Times New Roman" panose="02020603050405020304" pitchFamily="18" charset="0"/>
                <a:cs typeface="Times New Roman" panose="02020603050405020304" pitchFamily="18" charset="0"/>
              </a:rPr>
              <a:t>September</a:t>
            </a:r>
            <a:r>
              <a:rPr sz="1800" dirty="0" smtClean="0">
                <a:latin typeface="Times New Roman" panose="02020603050405020304" pitchFamily="18" charset="0"/>
                <a:cs typeface="Times New Roman" panose="02020603050405020304" pitchFamily="18" charset="0"/>
              </a:rPr>
              <a:t>;</a:t>
            </a:r>
          </a:p>
          <a:p>
            <a:pPr>
              <a:buNone/>
            </a:pPr>
            <a:r>
              <a:rPr sz="1800" dirty="0" smtClean="0">
                <a:latin typeface="Times New Roman" panose="02020603050405020304" pitchFamily="18" charset="0"/>
                <a:cs typeface="Times New Roman" panose="02020603050405020304" pitchFamily="18" charset="0"/>
              </a:rPr>
              <a:t>Meetings, exchanges and visits: 26</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 - 28</a:t>
            </a:r>
            <a:r>
              <a:rPr lang="en-US" sz="1800" baseline="30000" dirty="0" smtClean="0">
                <a:latin typeface="Times New Roman" panose="02020603050405020304" pitchFamily="18" charset="0"/>
                <a:cs typeface="Times New Roman" panose="02020603050405020304" pitchFamily="18" charset="0"/>
              </a:rPr>
              <a:t>th</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 </a:t>
            </a:r>
            <a:r>
              <a:rPr lang="en-US" altLang="zh-CN" sz="1800" dirty="0">
                <a:solidFill>
                  <a:srgbClr val="C00000"/>
                </a:solidFill>
                <a:latin typeface="Times New Roman" panose="02020603050405020304" pitchFamily="18" charset="0"/>
                <a:cs typeface="Times New Roman" panose="02020603050405020304" pitchFamily="18" charset="0"/>
              </a:rPr>
              <a:t>Septembe</a:t>
            </a:r>
            <a:r>
              <a:rPr lang="en-US" altLang="zh-CN" sz="1800" dirty="0">
                <a:latin typeface="Times New Roman" panose="02020603050405020304" pitchFamily="18" charset="0"/>
                <a:cs typeface="Times New Roman" panose="02020603050405020304" pitchFamily="18" charset="0"/>
              </a:rPr>
              <a:t>r</a:t>
            </a:r>
            <a:r>
              <a:rPr sz="1800" dirty="0" smtClean="0">
                <a:latin typeface="Times New Roman" panose="02020603050405020304" pitchFamily="18" charset="0"/>
                <a:cs typeface="Times New Roman" panose="02020603050405020304" pitchFamily="18" charset="0"/>
              </a:rPr>
              <a:t>;</a:t>
            </a:r>
          </a:p>
          <a:p>
            <a:pPr>
              <a:buNone/>
            </a:pPr>
            <a:endParaRPr lang="en-US" sz="1800" dirty="0">
              <a:latin typeface="Times New Roman" panose="02020603050405020304" pitchFamily="18" charset="0"/>
              <a:cs typeface="Times New Roman" panose="02020603050405020304" pitchFamily="18" charset="0"/>
            </a:endParaRPr>
          </a:p>
          <a:p>
            <a:pPr>
              <a:buNone/>
            </a:pPr>
            <a:r>
              <a:rPr sz="1800" dirty="0" smtClean="0">
                <a:latin typeface="Times New Roman" panose="02020603050405020304" pitchFamily="18" charset="0"/>
                <a:cs typeface="Times New Roman" panose="02020603050405020304" pitchFamily="18" charset="0"/>
              </a:rPr>
              <a:t>Regiment learner's agenda:</a:t>
            </a:r>
          </a:p>
          <a:p>
            <a:pPr>
              <a:buNone/>
            </a:pPr>
            <a:r>
              <a:rPr lang="en-US" sz="1800" dirty="0">
                <a:solidFill>
                  <a:srgbClr val="C00000"/>
                </a:solidFill>
                <a:latin typeface="Times New Roman" panose="02020603050405020304" pitchFamily="18" charset="0"/>
                <a:cs typeface="Times New Roman" panose="02020603050405020304" pitchFamily="18" charset="0"/>
              </a:rPr>
              <a:t>23rd and 24th, September</a:t>
            </a:r>
            <a:r>
              <a:rPr sz="1800" dirty="0" smtClean="0">
                <a:latin typeface="Times New Roman" panose="02020603050405020304" pitchFamily="18" charset="0"/>
                <a:cs typeface="Times New Roman" panose="02020603050405020304" pitchFamily="18" charset="0"/>
              </a:rPr>
              <a:t>-  </a:t>
            </a:r>
            <a:r>
              <a:rPr lang="en-US" sz="1800" dirty="0">
                <a:solidFill>
                  <a:srgbClr val="C00000"/>
                </a:solidFill>
                <a:latin typeface="Times New Roman" panose="02020603050405020304" pitchFamily="18" charset="0"/>
                <a:cs typeface="Times New Roman" panose="02020603050405020304" pitchFamily="18" charset="0"/>
              </a:rPr>
              <a:t>r</a:t>
            </a:r>
            <a:r>
              <a:rPr sz="1800" dirty="0" smtClean="0">
                <a:solidFill>
                  <a:srgbClr val="C00000"/>
                </a:solidFill>
                <a:latin typeface="Times New Roman" panose="02020603050405020304" pitchFamily="18" charset="0"/>
                <a:cs typeface="Times New Roman" panose="02020603050405020304" pitchFamily="18" charset="0"/>
              </a:rPr>
              <a:t>eport stud</a:t>
            </a:r>
            <a:r>
              <a:rPr lang="en-US" sz="1800" dirty="0" smtClean="0">
                <a:solidFill>
                  <a:srgbClr val="C00000"/>
                </a:solidFill>
                <a:latin typeface="Times New Roman" panose="02020603050405020304" pitchFamily="18" charset="0"/>
                <a:cs typeface="Times New Roman" panose="02020603050405020304" pitchFamily="18" charset="0"/>
              </a:rPr>
              <a:t>y</a:t>
            </a:r>
            <a:r>
              <a:rPr sz="1800" dirty="0" smtClean="0">
                <a:latin typeface="Times New Roman" panose="02020603050405020304" pitchFamily="18" charset="0"/>
                <a:cs typeface="Times New Roman" panose="02020603050405020304" pitchFamily="18" charset="0"/>
              </a:rPr>
              <a:t>;</a:t>
            </a:r>
          </a:p>
          <a:p>
            <a:pPr>
              <a:buNone/>
            </a:pPr>
            <a:r>
              <a:rPr lang="en-US" sz="1800" dirty="0" smtClean="0">
                <a:solidFill>
                  <a:srgbClr val="C00000"/>
                </a:solidFill>
                <a:latin typeface="Times New Roman" panose="02020603050405020304" pitchFamily="18" charset="0"/>
                <a:cs typeface="Times New Roman" panose="02020603050405020304" pitchFamily="18" charset="0"/>
              </a:rPr>
              <a:t>25th  </a:t>
            </a:r>
            <a:r>
              <a:rPr lang="en-US" sz="1800" dirty="0">
                <a:solidFill>
                  <a:srgbClr val="C00000"/>
                </a:solidFill>
                <a:latin typeface="Times New Roman" panose="02020603050405020304" pitchFamily="18" charset="0"/>
                <a:cs typeface="Times New Roman" panose="02020603050405020304" pitchFamily="18" charset="0"/>
              </a:rPr>
              <a:t>- 28th , September</a:t>
            </a:r>
            <a:r>
              <a:rPr sz="1800" dirty="0" smtClean="0">
                <a:latin typeface="Times New Roman" panose="02020603050405020304" pitchFamily="18" charset="0"/>
                <a:cs typeface="Times New Roman" panose="02020603050405020304" pitchFamily="18" charset="0"/>
              </a:rPr>
              <a:t>, study</a:t>
            </a:r>
            <a:r>
              <a:rPr lang="en-US" sz="1800" dirty="0" smtClean="0">
                <a:latin typeface="Times New Roman" panose="02020603050405020304" pitchFamily="18" charset="0"/>
                <a:cs typeface="Times New Roman" panose="02020603050405020304" pitchFamily="18" charset="0"/>
              </a:rPr>
              <a:t> everyday</a:t>
            </a:r>
            <a:r>
              <a:rPr sz="1800" dirty="0" smtClean="0">
                <a:latin typeface="Times New Roman" panose="02020603050405020304" pitchFamily="18" charset="0"/>
                <a:cs typeface="Times New Roman" panose="02020603050405020304" pitchFamily="18" charset="0"/>
              </a:rPr>
              <a:t>,</a:t>
            </a:r>
          </a:p>
          <a:p>
            <a:pPr algn="just">
              <a:buNone/>
            </a:pPr>
            <a:r>
              <a:rPr sz="1800" dirty="0" smtClean="0">
                <a:latin typeface="Times New Roman" panose="02020603050405020304" pitchFamily="18" charset="0"/>
                <a:cs typeface="Times New Roman" panose="02020603050405020304" pitchFamily="18" charset="0"/>
              </a:rPr>
              <a:t>Content arrangement: martial arts, health keeping and practical training courses (detailed arrangement is shown in another table).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0924" y="-40647"/>
            <a:ext cx="8229600" cy="1143000"/>
          </a:xfrm>
        </p:spPr>
        <p:txBody>
          <a:bodyPr>
            <a:normAutofit/>
          </a:bodyPr>
          <a:lstStyle/>
          <a:p>
            <a:r>
              <a:rPr lang="zh-CN" altLang="en-US" sz="2400" b="1" dirty="0" smtClean="0"/>
              <a:t/>
            </a:r>
            <a:br>
              <a:rPr lang="zh-CN" altLang="en-US" sz="2400" b="1" dirty="0" smtClean="0"/>
            </a:br>
            <a:r>
              <a:rPr lang="zh-CN" altLang="en-US" sz="2800" b="1" dirty="0" smtClean="0">
                <a:latin typeface="Times New Roman" panose="02020603050405020304" pitchFamily="18" charset="0"/>
                <a:cs typeface="Times New Roman" panose="02020603050405020304" pitchFamily="18" charset="0"/>
              </a:rPr>
              <a:t>Activity content (1)</a:t>
            </a:r>
          </a:p>
        </p:txBody>
      </p:sp>
      <p:sp>
        <p:nvSpPr>
          <p:cNvPr id="7" name="文本占位符 6"/>
          <p:cNvSpPr>
            <a:spLocks noGrp="1"/>
          </p:cNvSpPr>
          <p:nvPr>
            <p:ph type="body" idx="1"/>
          </p:nvPr>
        </p:nvSpPr>
        <p:spPr>
          <a:xfrm>
            <a:off x="114431" y="1383045"/>
            <a:ext cx="5898515" cy="927100"/>
          </a:xfrm>
        </p:spPr>
        <p:txBody>
          <a:bodyPr>
            <a:normAutofit/>
          </a:bodyPr>
          <a:lstStyle/>
          <a:p>
            <a:endParaRPr lang="en-US" altLang="zh-CN" dirty="0" smtClean="0"/>
          </a:p>
          <a:p>
            <a:r>
              <a:rPr lang="en-US" altLang="zh-CN" sz="1800" dirty="0" smtClean="0">
                <a:solidFill>
                  <a:srgbClr val="C00000"/>
                </a:solidFill>
                <a:latin typeface="Times New Roman" panose="02020603050405020304" pitchFamily="18" charset="0"/>
                <a:cs typeface="Times New Roman" panose="02020603050405020304" pitchFamily="18" charset="0"/>
              </a:rPr>
              <a:t>1. </a:t>
            </a:r>
            <a:r>
              <a:rPr lang="en-US" altLang="zh-CN" sz="1800" dirty="0">
                <a:solidFill>
                  <a:srgbClr val="C00000"/>
                </a:solidFill>
                <a:latin typeface="Times New Roman" panose="02020603050405020304" pitchFamily="18" charset="0"/>
                <a:cs typeface="Times New Roman" panose="02020603050405020304" pitchFamily="18" charset="0"/>
              </a:rPr>
              <a:t>D</a:t>
            </a:r>
            <a:r>
              <a:rPr altLang="zh-CN" sz="1800" dirty="0" smtClean="0">
                <a:solidFill>
                  <a:srgbClr val="C00000"/>
                </a:solidFill>
                <a:latin typeface="Times New Roman" panose="02020603050405020304" pitchFamily="18" charset="0"/>
                <a:cs typeface="Times New Roman" panose="02020603050405020304" pitchFamily="18" charset="0"/>
              </a:rPr>
              <a:t>isplay </a:t>
            </a:r>
            <a:r>
              <a:rPr altLang="zh-CN" sz="1800" dirty="0" smtClean="0">
                <a:latin typeface="Times New Roman" panose="02020603050405020304" pitchFamily="18" charset="0"/>
                <a:cs typeface="Times New Roman" panose="02020603050405020304" pitchFamily="18" charset="0"/>
              </a:rPr>
              <a:t>-- the exhibition of Taoist Culture</a:t>
            </a:r>
          </a:p>
          <a:p>
            <a:endParaRPr lang="zh-CN" altLang="en-US" dirty="0"/>
          </a:p>
        </p:txBody>
      </p:sp>
      <p:sp>
        <p:nvSpPr>
          <p:cNvPr id="6" name="内容占位符 5"/>
          <p:cNvSpPr>
            <a:spLocks noGrp="1"/>
          </p:cNvSpPr>
          <p:nvPr>
            <p:ph sz="half" idx="2"/>
          </p:nvPr>
        </p:nvSpPr>
        <p:spPr>
          <a:xfrm>
            <a:off x="320924" y="2005345"/>
            <a:ext cx="4040188" cy="3951288"/>
          </a:xfrm>
        </p:spPr>
        <p:txBody>
          <a:bodyPr>
            <a:normAutofit fontScale="92500" lnSpcReduction="10000"/>
          </a:bodyPr>
          <a:lstStyle/>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The Taoist leader preached;</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Wudang martial arts non</a:t>
            </a:r>
            <a:r>
              <a:rPr lang="en-US" altLang="zh-CN" sz="1700" dirty="0" smtClean="0">
                <a:latin typeface="Times New Roman" panose="02020603050405020304" pitchFamily="18" charset="0"/>
                <a:cs typeface="Times New Roman" panose="02020603050405020304" pitchFamily="18" charset="0"/>
              </a:rPr>
              <a:t>-</a:t>
            </a:r>
            <a:r>
              <a:rPr lang="zh-CN" altLang="zh-CN" sz="1700" dirty="0" smtClean="0">
                <a:latin typeface="Times New Roman" panose="02020603050405020304" pitchFamily="18" charset="0"/>
                <a:cs typeface="Times New Roman" panose="02020603050405020304" pitchFamily="18" charset="0"/>
              </a:rPr>
              <a:t>heritage people lecture;</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The martial arts exchange and display of Wudang martial arts;</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The Taoist school inheritors </a:t>
            </a:r>
            <a:r>
              <a:rPr lang="en-US" altLang="zh-CN" sz="1700" dirty="0" smtClean="0">
                <a:solidFill>
                  <a:srgbClr val="C00000"/>
                </a:solidFill>
                <a:latin typeface="Times New Roman" panose="02020603050405020304" pitchFamily="18" charset="0"/>
                <a:cs typeface="Times New Roman" panose="02020603050405020304" pitchFamily="18" charset="0"/>
              </a:rPr>
              <a:t>give</a:t>
            </a:r>
            <a:r>
              <a:rPr lang="en-US" altLang="zh-CN" sz="1700" dirty="0" smtClean="0">
                <a:latin typeface="Times New Roman" panose="02020603050405020304" pitchFamily="18" charset="0"/>
                <a:cs typeface="Times New Roman" panose="02020603050405020304" pitchFamily="18" charset="0"/>
              </a:rPr>
              <a:t> </a:t>
            </a:r>
            <a:r>
              <a:rPr lang="zh-CN" altLang="zh-CN" sz="1700" dirty="0" smtClean="0">
                <a:latin typeface="Times New Roman" panose="02020603050405020304" pitchFamily="18" charset="0"/>
                <a:cs typeface="Times New Roman" panose="02020603050405020304" pitchFamily="18" charset="0"/>
              </a:rPr>
              <a:t>lectures and </a:t>
            </a:r>
            <a:r>
              <a:rPr lang="en-US" altLang="zh-CN" sz="1700" dirty="0" smtClean="0">
                <a:solidFill>
                  <a:srgbClr val="C00000"/>
                </a:solidFill>
                <a:latin typeface="Times New Roman" panose="02020603050405020304" pitchFamily="18" charset="0"/>
                <a:cs typeface="Times New Roman" panose="02020603050405020304" pitchFamily="18" charset="0"/>
              </a:rPr>
              <a:t>share</a:t>
            </a:r>
            <a:r>
              <a:rPr lang="en-US" altLang="zh-CN" sz="1700" dirty="0" smtClean="0">
                <a:latin typeface="Times New Roman" panose="02020603050405020304" pitchFamily="18" charset="0"/>
                <a:cs typeface="Times New Roman" panose="02020603050405020304" pitchFamily="18" charset="0"/>
              </a:rPr>
              <a:t> </a:t>
            </a:r>
            <a:r>
              <a:rPr lang="zh-CN" altLang="zh-CN" sz="1700" dirty="0" smtClean="0">
                <a:latin typeface="Times New Roman" panose="02020603050405020304" pitchFamily="18" charset="0"/>
                <a:cs typeface="Times New Roman" panose="02020603050405020304" pitchFamily="18" charset="0"/>
              </a:rPr>
              <a:t>experiences.</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The discovery of Taoist </a:t>
            </a:r>
            <a:r>
              <a:rPr lang="en-US" altLang="zh-CN" sz="1700" dirty="0" smtClean="0">
                <a:solidFill>
                  <a:srgbClr val="C00000"/>
                </a:solidFill>
                <a:latin typeface="Times New Roman" panose="02020603050405020304" pitchFamily="18" charset="0"/>
                <a:cs typeface="Times New Roman" panose="02020603050405020304" pitchFamily="18" charset="0"/>
              </a:rPr>
              <a:t>doctors</a:t>
            </a:r>
            <a:r>
              <a:rPr lang="zh-CN" altLang="zh-CN" sz="1700" dirty="0" smtClean="0">
                <a:latin typeface="Times New Roman" panose="02020603050405020304" pitchFamily="18" charset="0"/>
                <a:cs typeface="Times New Roman" panose="02020603050405020304" pitchFamily="18" charset="0"/>
              </a:rPr>
              <a:t> and the lecture and display of the stunts.</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The lecture and experience of the Taoist secret health function;</a:t>
            </a:r>
          </a:p>
          <a:p>
            <a:pPr algn="just">
              <a:buFont typeface="Wingdings" panose="05000000000000000000" pitchFamily="2" charset="2"/>
              <a:buChar char="Ø"/>
            </a:pPr>
            <a:r>
              <a:rPr lang="zh-CN" altLang="zh-CN" sz="1700" dirty="0" smtClean="0">
                <a:latin typeface="Times New Roman" panose="02020603050405020304" pitchFamily="18" charset="0"/>
                <a:cs typeface="Times New Roman" panose="02020603050405020304" pitchFamily="18" charset="0"/>
              </a:rPr>
              <a:t>A lecture on </a:t>
            </a:r>
            <a:r>
              <a:rPr lang="en-US" altLang="zh-CN" sz="1700" dirty="0" smtClean="0">
                <a:solidFill>
                  <a:srgbClr val="C00000"/>
                </a:solidFill>
                <a:latin typeface="Times New Roman" panose="02020603050405020304" pitchFamily="18" charset="0"/>
                <a:cs typeface="Times New Roman" panose="02020603050405020304" pitchFamily="18" charset="0"/>
              </a:rPr>
              <a:t>I-Ching </a:t>
            </a:r>
            <a:r>
              <a:rPr lang="en-US" altLang="zh-CN" sz="1700" dirty="0" err="1" smtClean="0">
                <a:solidFill>
                  <a:srgbClr val="C00000"/>
                </a:solidFill>
                <a:latin typeface="Times New Roman" panose="02020603050405020304" pitchFamily="18" charset="0"/>
                <a:cs typeface="Times New Roman" panose="02020603050405020304" pitchFamily="18" charset="0"/>
              </a:rPr>
              <a:t>Fengshui</a:t>
            </a:r>
            <a:r>
              <a:rPr lang="en-US" altLang="zh-CN" sz="1700" dirty="0" smtClean="0">
                <a:solidFill>
                  <a:srgbClr val="C00000"/>
                </a:solidFill>
                <a:latin typeface="Times New Roman" panose="02020603050405020304" pitchFamily="18" charset="0"/>
                <a:cs typeface="Times New Roman" panose="02020603050405020304" pitchFamily="18" charset="0"/>
              </a:rPr>
              <a:t> </a:t>
            </a:r>
            <a:r>
              <a:rPr lang="zh-CN" altLang="zh-CN" sz="1700" dirty="0" smtClean="0">
                <a:latin typeface="Times New Roman" panose="02020603050405020304" pitchFamily="18" charset="0"/>
                <a:cs typeface="Times New Roman" panose="02020603050405020304" pitchFamily="18" charset="0"/>
              </a:rPr>
              <a:t>and modern life;</a:t>
            </a:r>
          </a:p>
          <a:p>
            <a:pPr algn="just">
              <a:buFont typeface="Wingdings" panose="05000000000000000000" pitchFamily="2" charset="2"/>
              <a:buChar char="Ø"/>
            </a:pPr>
            <a:r>
              <a:rPr lang="en-US" altLang="zh-CN" sz="1700" dirty="0" smtClean="0">
                <a:solidFill>
                  <a:srgbClr val="C00000"/>
                </a:solidFill>
                <a:latin typeface="Times New Roman" panose="02020603050405020304" pitchFamily="18" charset="0"/>
                <a:cs typeface="Times New Roman" panose="02020603050405020304" pitchFamily="18" charset="0"/>
              </a:rPr>
              <a:t>The blessing ceremony from </a:t>
            </a:r>
            <a:r>
              <a:rPr lang="zh-CN" altLang="zh-CN" sz="1700" dirty="0" smtClean="0">
                <a:solidFill>
                  <a:srgbClr val="C00000"/>
                </a:solidFill>
                <a:latin typeface="Times New Roman" panose="02020603050405020304" pitchFamily="18" charset="0"/>
                <a:cs typeface="Times New Roman" panose="02020603050405020304" pitchFamily="18" charset="0"/>
              </a:rPr>
              <a:t>The Wudang Mountains </a:t>
            </a:r>
            <a:r>
              <a:rPr lang="en-US" altLang="zh-CN" sz="1700" dirty="0" smtClean="0">
                <a:solidFill>
                  <a:srgbClr val="C00000"/>
                </a:solidFill>
                <a:latin typeface="Times New Roman" panose="02020603050405020304" pitchFamily="18" charset="0"/>
                <a:cs typeface="Times New Roman" panose="02020603050405020304" pitchFamily="18" charset="0"/>
              </a:rPr>
              <a:t>Purple Cloud Palace ritual team for </a:t>
            </a:r>
            <a:r>
              <a:rPr lang="zh-CN" altLang="zh-CN" sz="1700" dirty="0" smtClean="0">
                <a:solidFill>
                  <a:srgbClr val="C00000"/>
                </a:solidFill>
                <a:latin typeface="Times New Roman" panose="02020603050405020304" pitchFamily="18" charset="0"/>
                <a:cs typeface="Times New Roman" panose="02020603050405020304" pitchFamily="18" charset="0"/>
              </a:rPr>
              <a:t>overseas Chinese.</a:t>
            </a:r>
          </a:p>
          <a:p>
            <a:endParaRPr lang="zh-CN" altLang="en-US" dirty="0"/>
          </a:p>
        </p:txBody>
      </p:sp>
      <p:sp>
        <p:nvSpPr>
          <p:cNvPr id="8" name="文本占位符 7"/>
          <p:cNvSpPr>
            <a:spLocks noGrp="1"/>
          </p:cNvSpPr>
          <p:nvPr>
            <p:ph type="body" sz="quarter" idx="3"/>
          </p:nvPr>
        </p:nvSpPr>
        <p:spPr>
          <a:xfrm>
            <a:off x="4655438" y="1206833"/>
            <a:ext cx="4041775" cy="639762"/>
          </a:xfrm>
        </p:spPr>
        <p:txBody>
          <a:bodyPr>
            <a:normAutofit/>
          </a:bodyPr>
          <a:lstStyle/>
          <a:p>
            <a:r>
              <a:rPr lang="en-US" altLang="zh-CN" sz="1800" dirty="0" smtClean="0">
                <a:solidFill>
                  <a:srgbClr val="C00000"/>
                </a:solidFill>
                <a:latin typeface="Times New Roman" panose="02020603050405020304" pitchFamily="18" charset="0"/>
                <a:cs typeface="Times New Roman" panose="02020603050405020304" pitchFamily="18" charset="0"/>
              </a:rPr>
              <a:t>2. </a:t>
            </a:r>
            <a:r>
              <a:rPr lang="zh-CN" sz="1800" dirty="0" smtClean="0">
                <a:latin typeface="Times New Roman" panose="02020603050405020304" pitchFamily="18" charset="0"/>
                <a:cs typeface="Times New Roman" panose="02020603050405020304" pitchFamily="18" charset="0"/>
              </a:rPr>
              <a:t>visit - the object of communication</a:t>
            </a:r>
          </a:p>
        </p:txBody>
      </p:sp>
      <p:sp>
        <p:nvSpPr>
          <p:cNvPr id="9" name="内容占位符 8"/>
          <p:cNvSpPr>
            <a:spLocks noGrp="1"/>
          </p:cNvSpPr>
          <p:nvPr>
            <p:ph sz="quarter" idx="4"/>
          </p:nvPr>
        </p:nvSpPr>
        <p:spPr>
          <a:xfrm>
            <a:off x="4699662" y="2022807"/>
            <a:ext cx="4041775" cy="3951288"/>
          </a:xfrm>
        </p:spPr>
        <p:txBody>
          <a:bodyPr/>
          <a:lstStyle/>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The visit of the Canadian Capitol mountain;</a:t>
            </a:r>
          </a:p>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The exchange of government between Ontario, Toronto and WAN Jin City, Canada.</a:t>
            </a:r>
          </a:p>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Transboundary communication in religious circles;</a:t>
            </a:r>
          </a:p>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Special exchange of University of Toronto, the world famous university.</a:t>
            </a:r>
          </a:p>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Cultural exchanges of other ethnic groups;</a:t>
            </a:r>
          </a:p>
          <a:p>
            <a:pPr>
              <a:buFont typeface="Wingdings" panose="05000000000000000000" pitchFamily="2" charset="2"/>
              <a:buChar char="Ø"/>
            </a:pPr>
            <a:r>
              <a:rPr lang="zh-CN" altLang="zh-CN" sz="1600" dirty="0" smtClean="0">
                <a:latin typeface="Times New Roman" panose="02020603050405020304" pitchFamily="18" charset="0"/>
                <a:cs typeface="Times New Roman" panose="02020603050405020304" pitchFamily="18" charset="0"/>
              </a:rPr>
              <a:t>The extensive interaction of Chinese communities;</a:t>
            </a:r>
          </a:p>
        </p:txBody>
      </p:sp>
      <p:sp>
        <p:nvSpPr>
          <p:cNvPr id="2049" name="Rectangle 1"/>
          <p:cNvSpPr>
            <a:spLocks noChangeArrowheads="1"/>
          </p:cNvSpPr>
          <p:nvPr/>
        </p:nvSpPr>
        <p:spPr bwMode="auto">
          <a:xfrm>
            <a:off x="171068" y="5956633"/>
            <a:ext cx="8945880" cy="640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b="0" i="0" u="none" strike="noStrike" cap="none" normalizeH="0" baseline="0" dirty="0" smtClean="0">
                <a:ln>
                  <a:noFill/>
                </a:ln>
                <a:effectLst/>
                <a:latin typeface="Times New Roman" panose="02020603050405020304" pitchFamily="18" charset="0"/>
                <a:ea typeface="宋体" panose="02010600030101010101" pitchFamily="2" charset="-122"/>
                <a:cs typeface="Times New Roman" panose="02020603050405020304" pitchFamily="18" charset="0"/>
              </a:rPr>
              <a:t>Note: according to the needs of guests, we can arrange the corresponding government, non-governmental organizations and business associations in Canada to exchange and visit.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4175" y="126169"/>
            <a:ext cx="8229600" cy="1143000"/>
          </a:xfrm>
        </p:spPr>
        <p:txBody>
          <a:bodyPr>
            <a:normAutofit/>
          </a:bodyPr>
          <a:lstStyle/>
          <a:p>
            <a:r>
              <a:rPr lang="zh-CN" altLang="en-US" sz="2400" b="1" dirty="0">
                <a:latin typeface="Times New Roman" panose="02020603050405020304" pitchFamily="18" charset="0"/>
                <a:cs typeface="Times New Roman" panose="02020603050405020304" pitchFamily="18" charset="0"/>
              </a:rPr>
              <a:t>Activity content </a:t>
            </a: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3" name="文本占位符 2"/>
          <p:cNvSpPr>
            <a:spLocks noGrp="1"/>
          </p:cNvSpPr>
          <p:nvPr>
            <p:ph type="body" idx="1"/>
          </p:nvPr>
        </p:nvSpPr>
        <p:spPr>
          <a:xfrm>
            <a:off x="531812" y="1101614"/>
            <a:ext cx="4040188" cy="639762"/>
          </a:xfrm>
        </p:spPr>
        <p:txBody>
          <a:bodyPr>
            <a:normAutofit lnSpcReduction="10000"/>
          </a:bodyPr>
          <a:lstStyle/>
          <a:p>
            <a:r>
              <a:rPr lang="en-US" altLang="zh-CN" sz="1800" dirty="0" smtClean="0">
                <a:solidFill>
                  <a:srgbClr val="C00000"/>
                </a:solidFill>
                <a:latin typeface="Times New Roman" panose="02020603050405020304" pitchFamily="18" charset="0"/>
                <a:cs typeface="Times New Roman" panose="02020603050405020304" pitchFamily="18" charset="0"/>
              </a:rPr>
              <a:t>3. </a:t>
            </a:r>
            <a:r>
              <a:rPr lang="zh-CN" altLang="zh-CN" sz="1800" dirty="0" smtClean="0">
                <a:solidFill>
                  <a:srgbClr val="C00000"/>
                </a:solidFill>
                <a:latin typeface="Times New Roman" panose="02020603050405020304" pitchFamily="18" charset="0"/>
                <a:cs typeface="Times New Roman" panose="02020603050405020304" pitchFamily="18" charset="0"/>
              </a:rPr>
              <a:t>learn </a:t>
            </a:r>
            <a:r>
              <a:rPr lang="en-US" altLang="zh-CN" sz="1800" dirty="0" smtClean="0">
                <a:latin typeface="Times New Roman" panose="02020603050405020304" pitchFamily="18" charset="0"/>
                <a:cs typeface="Times New Roman" panose="02020603050405020304" pitchFamily="18" charset="0"/>
              </a:rPr>
              <a:t>–</a:t>
            </a:r>
            <a:r>
              <a:rPr lang="zh-CN" altLang="zh-CN" sz="1800" dirty="0" smtClean="0">
                <a:latin typeface="Times New Roman" panose="02020603050405020304" pitchFamily="18" charset="0"/>
                <a:cs typeface="Times New Roman" panose="02020603050405020304" pitchFamily="18" charset="0"/>
              </a:rPr>
              <a:t> </a:t>
            </a:r>
            <a:r>
              <a:rPr lang="en-US" altLang="zh-CN" sz="1800" dirty="0" smtClean="0">
                <a:solidFill>
                  <a:srgbClr val="C00000"/>
                </a:solidFill>
                <a:latin typeface="Times New Roman" panose="02020603050405020304" pitchFamily="18" charset="0"/>
                <a:cs typeface="Times New Roman" panose="02020603050405020304" pitchFamily="18" charset="0"/>
              </a:rPr>
              <a:t>regimen</a:t>
            </a:r>
            <a:r>
              <a:rPr lang="en-US" altLang="zh-CN" sz="1800" dirty="0" smtClean="0">
                <a:latin typeface="Times New Roman" panose="02020603050405020304" pitchFamily="18" charset="0"/>
                <a:cs typeface="Times New Roman" panose="02020603050405020304" pitchFamily="18" charset="0"/>
              </a:rPr>
              <a:t> and </a:t>
            </a:r>
            <a:r>
              <a:rPr lang="zh-CN" altLang="zh-CN" sz="1800" dirty="0" smtClean="0">
                <a:latin typeface="Times New Roman" panose="02020603050405020304" pitchFamily="18" charset="0"/>
                <a:cs typeface="Times New Roman" panose="02020603050405020304" pitchFamily="18" charset="0"/>
              </a:rPr>
              <a:t>the martial arts of Tai Chi</a:t>
            </a:r>
          </a:p>
        </p:txBody>
      </p:sp>
      <p:sp>
        <p:nvSpPr>
          <p:cNvPr id="4" name="内容占位符 3"/>
          <p:cNvSpPr>
            <a:spLocks noGrp="1"/>
          </p:cNvSpPr>
          <p:nvPr>
            <p:ph sz="half" idx="2"/>
          </p:nvPr>
        </p:nvSpPr>
        <p:spPr>
          <a:xfrm>
            <a:off x="251520" y="1628800"/>
            <a:ext cx="4176464" cy="3951288"/>
          </a:xfrm>
        </p:spPr>
        <p:txBody>
          <a:bodyPr>
            <a:normAutofit fontScale="87500" lnSpcReduction="10000"/>
          </a:bodyPr>
          <a:lstStyle/>
          <a:p>
            <a:pPr marL="0" lvl="0" indent="0" latinLnBrk="1">
              <a:buNone/>
            </a:pPr>
            <a:endParaRPr lang="zh-CN" altLang="zh-CN" sz="1600" dirty="0" smtClean="0"/>
          </a:p>
          <a:p>
            <a:pPr lvl="0" algn="just" latinLnBrk="1"/>
            <a:r>
              <a:rPr lang="zh-CN" altLang="zh-CN" sz="1600" dirty="0" smtClean="0">
                <a:latin typeface="Times New Roman" panose="02020603050405020304" pitchFamily="18" charset="0"/>
                <a:cs typeface="Times New Roman" panose="02020603050405020304" pitchFamily="18" charset="0"/>
              </a:rPr>
              <a:t>Wudang Ruyi Taijiquan Teaching: exploring the </a:t>
            </a:r>
            <a:endParaRPr lang="en-US" altLang="zh-CN" sz="1600" dirty="0" smtClean="0">
              <a:latin typeface="Times New Roman" panose="02020603050405020304" pitchFamily="18" charset="0"/>
              <a:cs typeface="Times New Roman" panose="02020603050405020304" pitchFamily="18" charset="0"/>
            </a:endParaRPr>
          </a:p>
          <a:p>
            <a:pPr lvl="0" algn="just" latinLnBrk="1"/>
            <a:r>
              <a:rPr lang="zh-CN" altLang="zh-CN" sz="1600" dirty="0" smtClean="0">
                <a:latin typeface="Times New Roman" panose="02020603050405020304" pitchFamily="18" charset="0"/>
                <a:cs typeface="Times New Roman" panose="02020603050405020304" pitchFamily="18" charset="0"/>
              </a:rPr>
              <a:t>skeleton of the pre Qin Dynasty, seeking the</a:t>
            </a:r>
            <a:endParaRPr lang="en-US" altLang="zh-CN" sz="1600" dirty="0" smtClean="0">
              <a:latin typeface="Times New Roman" panose="02020603050405020304" pitchFamily="18" charset="0"/>
              <a:cs typeface="Times New Roman" panose="02020603050405020304" pitchFamily="18" charset="0"/>
            </a:endParaRPr>
          </a:p>
          <a:p>
            <a:pPr lvl="0" algn="just" latinLnBrk="1"/>
            <a:r>
              <a:rPr lang="zh-CN" altLang="zh-CN" sz="1600" dirty="0" smtClean="0">
                <a:latin typeface="Times New Roman" panose="02020603050405020304" pitchFamily="18" charset="0"/>
                <a:cs typeface="Times New Roman" panose="02020603050405020304" pitchFamily="18" charset="0"/>
              </a:rPr>
              <a:t>me</a:t>
            </a:r>
            <a:r>
              <a:rPr lang="en-US" altLang="zh-CN" sz="1600" dirty="0" smtClean="0">
                <a:latin typeface="Times New Roman" panose="02020603050405020304" pitchFamily="18" charset="0"/>
                <a:cs typeface="Times New Roman" panose="02020603050405020304" pitchFamily="18" charset="0"/>
              </a:rPr>
              <a:t>t</a:t>
            </a:r>
            <a:r>
              <a:rPr lang="zh-CN" altLang="zh-CN" sz="1600" dirty="0" smtClean="0">
                <a:latin typeface="Times New Roman" panose="02020603050405020304" pitchFamily="18" charset="0"/>
                <a:cs typeface="Times New Roman" panose="02020603050405020304" pitchFamily="18" charset="0"/>
              </a:rPr>
              <a:t>hod of infinitas.</a:t>
            </a:r>
          </a:p>
          <a:p>
            <a:pPr lvl="0" algn="just" latinLnBrk="1"/>
            <a:r>
              <a:rPr lang="zh-CN" altLang="zh-CN" sz="1600" dirty="0" smtClean="0">
                <a:latin typeface="Times New Roman" panose="02020603050405020304" pitchFamily="18" charset="0"/>
                <a:cs typeface="Times New Roman" panose="02020603050405020304" pitchFamily="18" charset="0"/>
              </a:rPr>
              <a:t>Wudang Taoist secret </a:t>
            </a:r>
            <a:r>
              <a:rPr lang="en-US" altLang="zh-CN" sz="1600" dirty="0" smtClean="0">
                <a:solidFill>
                  <a:srgbClr val="C00000"/>
                </a:solidFill>
                <a:latin typeface="Times New Roman" panose="02020603050405020304" pitchFamily="18" charset="0"/>
                <a:cs typeface="Times New Roman" panose="02020603050405020304" pitchFamily="18" charset="0"/>
              </a:rPr>
              <a:t>regimen</a:t>
            </a:r>
            <a:r>
              <a:rPr lang="zh-CN" altLang="zh-CN" sz="1600" dirty="0" smtClean="0">
                <a:latin typeface="Times New Roman" panose="02020603050405020304" pitchFamily="18" charset="0"/>
                <a:cs typeface="Times New Roman" panose="02020603050405020304" pitchFamily="18" charset="0"/>
              </a:rPr>
              <a:t>: three minutes of </a:t>
            </a:r>
            <a:endParaRPr lang="en-US" altLang="zh-CN" sz="1600" dirty="0" smtClean="0">
              <a:latin typeface="Times New Roman" panose="02020603050405020304" pitchFamily="18" charset="0"/>
              <a:cs typeface="Times New Roman" panose="02020603050405020304" pitchFamily="18" charset="0"/>
            </a:endParaRPr>
          </a:p>
          <a:p>
            <a:pPr marL="0" lvl="0" indent="0" algn="just" latinLnBrk="1">
              <a:buNone/>
            </a:pP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rehabilitation therapy as the main body, for cervical </a:t>
            </a: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spondylosis, lumbar disease, periarthritis of shoulder, insomnia, hypertension with immediate effect;</a:t>
            </a:r>
          </a:p>
          <a:p>
            <a:pPr lvl="0" algn="just" latinLnBrk="1"/>
            <a:r>
              <a:rPr lang="zh-CN" altLang="zh-CN" sz="1600" dirty="0" smtClean="0">
                <a:latin typeface="Times New Roman" panose="02020603050405020304" pitchFamily="18" charset="0"/>
                <a:cs typeface="Times New Roman" panose="02020603050405020304" pitchFamily="18" charset="0"/>
              </a:rPr>
              <a:t>From the beginning to the inside, Wudang began </a:t>
            </a:r>
            <a:endParaRPr lang="en-US" altLang="zh-CN" sz="1600" dirty="0" smtClean="0">
              <a:latin typeface="Times New Roman" panose="02020603050405020304" pitchFamily="18" charset="0"/>
              <a:cs typeface="Times New Roman" panose="02020603050405020304" pitchFamily="18" charset="0"/>
            </a:endParaRPr>
          </a:p>
          <a:p>
            <a:pPr marL="0" lvl="0" indent="0" algn="just" latinLnBrk="1">
              <a:buNone/>
            </a:pP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to observe the reality in the beginning.</a:t>
            </a:r>
          </a:p>
          <a:p>
            <a:pPr lvl="0" algn="just" latinLnBrk="1"/>
            <a:r>
              <a:rPr lang="zh-CN" altLang="zh-CN" sz="1600" dirty="0" smtClean="0">
                <a:latin typeface="Times New Roman" panose="02020603050405020304" pitchFamily="18" charset="0"/>
                <a:cs typeface="Times New Roman" panose="02020603050405020304" pitchFamily="18" charset="0"/>
              </a:rPr>
              <a:t>Taihe Boxing Teaching: in ancient times, due to </a:t>
            </a:r>
            <a:endParaRPr lang="en-US" altLang="zh-CN" sz="1600" dirty="0" smtClean="0">
              <a:latin typeface="Times New Roman" panose="02020603050405020304" pitchFamily="18" charset="0"/>
              <a:cs typeface="Times New Roman" panose="02020603050405020304" pitchFamily="18" charset="0"/>
            </a:endParaRPr>
          </a:p>
          <a:p>
            <a:pPr marL="0" lvl="0" indent="0" algn="just" latinLnBrk="1">
              <a:buNone/>
            </a:pP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the restriction of Wudang </a:t>
            </a:r>
            <a:r>
              <a:rPr lang="en-US" altLang="zh-CN" sz="1600" dirty="0" smtClean="0">
                <a:latin typeface="Times New Roman" panose="02020603050405020304" pitchFamily="18" charset="0"/>
                <a:cs typeface="Times New Roman" panose="02020603050405020304" pitchFamily="18" charset="0"/>
              </a:rPr>
              <a:t>T</a:t>
            </a:r>
            <a:r>
              <a:rPr lang="zh-CN" altLang="zh-CN" sz="1600" dirty="0" smtClean="0">
                <a:latin typeface="Times New Roman" panose="02020603050405020304" pitchFamily="18" charset="0"/>
                <a:cs typeface="Times New Roman" panose="02020603050405020304" pitchFamily="18" charset="0"/>
              </a:rPr>
              <a:t>ao's commandments, </a:t>
            </a: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Wudang Taihe boxing never passed on. In the process </a:t>
            </a:r>
            <a:endParaRPr lang="en-US" altLang="zh-CN" sz="1600" dirty="0" smtClean="0">
              <a:latin typeface="Times New Roman" panose="02020603050405020304" pitchFamily="18" charset="0"/>
              <a:cs typeface="Times New Roman" panose="02020603050405020304" pitchFamily="18" charset="0"/>
            </a:endParaRPr>
          </a:p>
          <a:p>
            <a:pPr marL="0" lvl="0" indent="0" algn="just" latinLnBrk="1">
              <a:buNone/>
            </a:pPr>
            <a:r>
              <a:rPr lang="zh-CN" altLang="zh-CN" sz="1600" dirty="0" smtClean="0">
                <a:latin typeface="Times New Roman" panose="02020603050405020304" pitchFamily="18" charset="0"/>
                <a:cs typeface="Times New Roman" panose="02020603050405020304" pitchFamily="18" charset="0"/>
              </a:rPr>
              <a:t>of inheritance in the past dynasties, it was also mainly </a:t>
            </a:r>
            <a:endParaRPr lang="en-US" altLang="zh-CN" sz="1600" dirty="0" smtClean="0">
              <a:latin typeface="Times New Roman" panose="02020603050405020304" pitchFamily="18" charset="0"/>
              <a:cs typeface="Times New Roman" panose="02020603050405020304" pitchFamily="18" charset="0"/>
            </a:endParaRPr>
          </a:p>
          <a:p>
            <a:pPr marL="0" lvl="0" indent="0" algn="just" latinLnBrk="1">
              <a:buNone/>
            </a:pPr>
            <a:r>
              <a:rPr lang="zh-CN" altLang="zh-CN" sz="1600" dirty="0" smtClean="0">
                <a:latin typeface="Times New Roman" panose="02020603050405020304" pitchFamily="18" charset="0"/>
                <a:cs typeface="Times New Roman" panose="02020603050405020304" pitchFamily="18" charset="0"/>
              </a:rPr>
              <a:t>for the master's body teaching, and the words were</a:t>
            </a:r>
            <a:r>
              <a:rPr lang="en-US" altLang="zh-CN" sz="1600" dirty="0" smtClean="0">
                <a:latin typeface="Times New Roman" panose="02020603050405020304" pitchFamily="18" charset="0"/>
                <a:cs typeface="Times New Roman" panose="02020603050405020304" pitchFamily="18" charset="0"/>
              </a:rPr>
              <a:t> </a:t>
            </a:r>
          </a:p>
          <a:p>
            <a:pPr marL="0" lvl="0" indent="0" algn="just" latinLnBrk="1">
              <a:buNone/>
            </a:pPr>
            <a:r>
              <a:rPr lang="en-US" altLang="zh-CN" sz="1600" dirty="0" smtClean="0">
                <a:latin typeface="Times New Roman" panose="02020603050405020304" pitchFamily="18" charset="0"/>
                <a:cs typeface="Times New Roman" panose="02020603050405020304" pitchFamily="18" charset="0"/>
              </a:rPr>
              <a:t>never</a:t>
            </a:r>
            <a:r>
              <a:rPr lang="zh-CN" altLang="zh-CN" sz="1600" dirty="0" smtClean="0">
                <a:latin typeface="Times New Roman" panose="02020603050405020304" pitchFamily="18" charset="0"/>
                <a:cs typeface="Times New Roman" panose="02020603050405020304" pitchFamily="18" charset="0"/>
              </a:rPr>
              <a:t> handed down for the next </a:t>
            </a:r>
            <a:r>
              <a:rPr lang="en-US" altLang="zh-CN" sz="1600" dirty="0" smtClean="0">
                <a:latin typeface="Times New Roman" panose="02020603050405020304" pitchFamily="18" charset="0"/>
                <a:cs typeface="Times New Roman" panose="02020603050405020304" pitchFamily="18" charset="0"/>
              </a:rPr>
              <a:t>generation</a:t>
            </a:r>
            <a:r>
              <a:rPr lang="zh-CN" altLang="zh-CN" sz="1600" dirty="0" smtClean="0">
                <a:latin typeface="Times New Roman" panose="02020603050405020304" pitchFamily="18" charset="0"/>
                <a:cs typeface="Times New Roman" panose="02020603050405020304" pitchFamily="18" charset="0"/>
              </a:rPr>
              <a:t>.</a:t>
            </a:r>
          </a:p>
          <a:p>
            <a:pPr lvl="0" algn="just" latinLnBrk="1"/>
            <a:r>
              <a:rPr lang="en-US" altLang="zh-CN" sz="1600" dirty="0" smtClean="0">
                <a:solidFill>
                  <a:srgbClr val="C00000"/>
                </a:solidFill>
                <a:latin typeface="Times New Roman" panose="02020603050405020304" pitchFamily="18" charset="0"/>
                <a:cs typeface="Times New Roman" panose="02020603050405020304" pitchFamily="18" charset="0"/>
              </a:rPr>
              <a:t>Type 9</a:t>
            </a:r>
            <a:r>
              <a:rPr lang="en-US" altLang="zh-CN" sz="1600" dirty="0" smtClean="0">
                <a:latin typeface="Times New Roman" panose="02020603050405020304" pitchFamily="18" charset="0"/>
                <a:cs typeface="Times New Roman" panose="02020603050405020304" pitchFamily="18" charset="0"/>
              </a:rPr>
              <a:t> </a:t>
            </a:r>
            <a:r>
              <a:rPr lang="zh-CN" altLang="zh-CN" sz="1600" dirty="0" smtClean="0">
                <a:latin typeface="Times New Roman" panose="02020603050405020304" pitchFamily="18" charset="0"/>
                <a:cs typeface="Times New Roman" panose="02020603050405020304" pitchFamily="18" charset="0"/>
              </a:rPr>
              <a:t>Wudang Taijiquan.</a:t>
            </a:r>
          </a:p>
        </p:txBody>
      </p:sp>
      <p:sp>
        <p:nvSpPr>
          <p:cNvPr id="5" name="文本占位符 4"/>
          <p:cNvSpPr>
            <a:spLocks noGrp="1"/>
          </p:cNvSpPr>
          <p:nvPr>
            <p:ph type="body" sz="quarter" idx="3"/>
          </p:nvPr>
        </p:nvSpPr>
        <p:spPr>
          <a:xfrm>
            <a:off x="5068534" y="876871"/>
            <a:ext cx="4041775" cy="639762"/>
          </a:xfrm>
        </p:spPr>
        <p:txBody>
          <a:bodyPr>
            <a:normAutofit fontScale="25000" lnSpcReduction="20000"/>
          </a:bodyPr>
          <a:lstStyle/>
          <a:p>
            <a:endParaRPr lang="en-US" altLang="zh-CN" dirty="0" smtClean="0">
              <a:solidFill>
                <a:srgbClr val="FF0000"/>
              </a:solidFill>
            </a:endParaRPr>
          </a:p>
          <a:p>
            <a:endParaRPr lang="en-US" altLang="zh-CN" sz="7200" dirty="0" smtClean="0">
              <a:solidFill>
                <a:srgbClr val="FF0000"/>
              </a:solidFill>
            </a:endParaRPr>
          </a:p>
          <a:p>
            <a:endParaRPr lang="zh-CN" altLang="zh-CN" sz="7200" dirty="0" smtClean="0"/>
          </a:p>
          <a:p>
            <a:r>
              <a:rPr lang="zh-CN" altLang="zh-CN" sz="7200" dirty="0" smtClean="0">
                <a:latin typeface="Times New Roman" panose="02020603050405020304" pitchFamily="18" charset="0"/>
                <a:cs typeface="Times New Roman" panose="02020603050405020304" pitchFamily="18" charset="0"/>
              </a:rPr>
              <a:t>Canadian participating agencies</a:t>
            </a:r>
          </a:p>
        </p:txBody>
      </p:sp>
      <p:sp>
        <p:nvSpPr>
          <p:cNvPr id="6" name="内容占位符 5"/>
          <p:cNvSpPr>
            <a:spLocks noGrp="1"/>
          </p:cNvSpPr>
          <p:nvPr>
            <p:ph sz="quarter" idx="4"/>
          </p:nvPr>
        </p:nvSpPr>
        <p:spPr>
          <a:xfrm>
            <a:off x="4644008" y="1844824"/>
            <a:ext cx="4248472" cy="3951288"/>
          </a:xfrm>
        </p:spPr>
        <p:txBody>
          <a:bodyPr>
            <a:normAutofit fontScale="90000" lnSpcReduction="20000"/>
          </a:bodyPr>
          <a:lstStyle/>
          <a:p>
            <a:pPr lvl="0" latinLnBrk="1"/>
            <a:r>
              <a:rPr lang="zh-CN" altLang="zh-CN" sz="1800" dirty="0" smtClean="0">
                <a:latin typeface="Times New Roman" panose="02020603050405020304" pitchFamily="18" charset="0"/>
                <a:cs typeface="Times New Roman" panose="02020603050405020304" pitchFamily="18" charset="0"/>
              </a:rPr>
              <a:t>Canadian Federation of Chinese associations and all overseas Chinese associations and </a:t>
            </a:r>
            <a:endParaRPr lang="en-US" altLang="zh-CN" sz="1800" dirty="0" smtClean="0">
              <a:latin typeface="Times New Roman" panose="02020603050405020304" pitchFamily="18" charset="0"/>
              <a:cs typeface="Times New Roman" panose="02020603050405020304" pitchFamily="18" charset="0"/>
            </a:endParaRPr>
          </a:p>
          <a:p>
            <a:pPr marL="0" lvl="0" indent="0" latinLnBrk="1">
              <a:buNone/>
            </a:pPr>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altLang="zh-CN" sz="1800" dirty="0" smtClean="0">
                <a:latin typeface="Times New Roman" panose="02020603050405020304" pitchFamily="18" charset="0"/>
                <a:cs typeface="Times New Roman" panose="02020603050405020304" pitchFamily="18" charset="0"/>
              </a:rPr>
              <a:t>chambers of Commerce;</a:t>
            </a:r>
          </a:p>
          <a:p>
            <a:pPr lvl="0" latinLnBrk="1"/>
            <a:r>
              <a:rPr lang="zh-CN" altLang="zh-CN" sz="1800" dirty="0" smtClean="0">
                <a:latin typeface="Times New Roman" panose="02020603050405020304" pitchFamily="18" charset="0"/>
                <a:cs typeface="Times New Roman" panose="02020603050405020304" pitchFamily="18" charset="0"/>
              </a:rPr>
              <a:t>All  Chinese media in Toronto;</a:t>
            </a:r>
          </a:p>
          <a:p>
            <a:pPr lvl="0" latinLnBrk="1"/>
            <a:r>
              <a:rPr lang="en-US" altLang="zh-CN" sz="1800" dirty="0" smtClean="0">
                <a:latin typeface="Times New Roman" panose="02020603050405020304" pitchFamily="18" charset="0"/>
                <a:cs typeface="Times New Roman" panose="02020603050405020304" pitchFamily="18" charset="0"/>
              </a:rPr>
              <a:t>All </a:t>
            </a:r>
            <a:r>
              <a:rPr lang="zh-CN" altLang="zh-CN" sz="1800" dirty="0" smtClean="0">
                <a:latin typeface="Times New Roman" panose="02020603050405020304" pitchFamily="18" charset="0"/>
                <a:cs typeface="Times New Roman" panose="02020603050405020304" pitchFamily="18" charset="0"/>
              </a:rPr>
              <a:t>Chin</a:t>
            </a:r>
            <a:r>
              <a:rPr lang="en-US" altLang="zh-CN" sz="1800" dirty="0" smtClean="0">
                <a:latin typeface="Times New Roman" panose="02020603050405020304" pitchFamily="18" charset="0"/>
                <a:cs typeface="Times New Roman" panose="02020603050405020304" pitchFamily="18" charset="0"/>
              </a:rPr>
              <a:t>ese</a:t>
            </a:r>
            <a:r>
              <a:rPr lang="zh-CN" altLang="zh-CN" sz="1800" dirty="0" smtClean="0">
                <a:latin typeface="Times New Roman" panose="02020603050405020304" pitchFamily="18" charset="0"/>
                <a:cs typeface="Times New Roman" panose="02020603050405020304" pitchFamily="18" charset="0"/>
              </a:rPr>
              <a:t> news media in Canada;</a:t>
            </a:r>
          </a:p>
          <a:p>
            <a:pPr lvl="0" latinLnBrk="1"/>
            <a:r>
              <a:rPr lang="zh-CN" altLang="zh-CN" sz="1800" dirty="0" smtClean="0">
                <a:latin typeface="Times New Roman" panose="02020603050405020304" pitchFamily="18" charset="0"/>
                <a:cs typeface="Times New Roman" panose="02020603050405020304" pitchFamily="18" charset="0"/>
              </a:rPr>
              <a:t>The mainstream media in Canada;</a:t>
            </a:r>
          </a:p>
          <a:p>
            <a:pPr lvl="0" latinLnBrk="1"/>
            <a:r>
              <a:rPr lang="zh-CN" altLang="zh-CN" sz="1800" dirty="0" smtClean="0">
                <a:latin typeface="Times New Roman" panose="02020603050405020304" pitchFamily="18" charset="0"/>
                <a:cs typeface="Times New Roman" panose="02020603050405020304" pitchFamily="18" charset="0"/>
              </a:rPr>
              <a:t>Embassies and consulates in Canada;</a:t>
            </a:r>
          </a:p>
          <a:p>
            <a:pPr lvl="0" latinLnBrk="1"/>
            <a:r>
              <a:rPr lang="zh-CN" altLang="zh-CN" sz="1800" dirty="0" smtClean="0">
                <a:latin typeface="Times New Roman" panose="02020603050405020304" pitchFamily="18" charset="0"/>
                <a:cs typeface="Times New Roman" panose="02020603050405020304" pitchFamily="18" charset="0"/>
              </a:rPr>
              <a:t>Members of the federal, provincial and </a:t>
            </a:r>
            <a:endParaRPr lang="en-US" altLang="zh-CN" sz="1800" dirty="0" smtClean="0">
              <a:latin typeface="Times New Roman" panose="02020603050405020304" pitchFamily="18" charset="0"/>
              <a:cs typeface="Times New Roman" panose="02020603050405020304" pitchFamily="18" charset="0"/>
            </a:endParaRPr>
          </a:p>
          <a:p>
            <a:pPr marL="0" lvl="0" indent="0" latinLnBrk="1">
              <a:buNone/>
            </a:pPr>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altLang="zh-CN" sz="1800" dirty="0" smtClean="0">
                <a:latin typeface="Times New Roman" panose="02020603050405020304" pitchFamily="18" charset="0"/>
                <a:cs typeface="Times New Roman" panose="02020603050405020304" pitchFamily="18" charset="0"/>
              </a:rPr>
              <a:t>municipal Councilors of Canada;</a:t>
            </a:r>
          </a:p>
          <a:p>
            <a:pPr lvl="0" latinLnBrk="1"/>
            <a:r>
              <a:rPr lang="zh-CN" altLang="zh-CN" sz="1800" dirty="0" smtClean="0">
                <a:latin typeface="Times New Roman" panose="02020603050405020304" pitchFamily="18" charset="0"/>
                <a:cs typeface="Times New Roman" panose="02020603050405020304" pitchFamily="18" charset="0"/>
              </a:rPr>
              <a:t>Canadian Association of Chinese medicine </a:t>
            </a:r>
            <a:endParaRPr lang="en-US" altLang="zh-CN" sz="1800" dirty="0" smtClean="0">
              <a:latin typeface="Times New Roman" panose="02020603050405020304" pitchFamily="18" charset="0"/>
              <a:cs typeface="Times New Roman" panose="02020603050405020304" pitchFamily="18" charset="0"/>
            </a:endParaRPr>
          </a:p>
          <a:p>
            <a:pPr marL="0" lvl="0" indent="0" latinLnBrk="1">
              <a:buNone/>
            </a:pPr>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altLang="zh-CN" sz="1800" dirty="0" smtClean="0">
                <a:latin typeface="Times New Roman" panose="02020603050405020304" pitchFamily="18" charset="0"/>
                <a:cs typeface="Times New Roman" panose="02020603050405020304" pitchFamily="18" charset="0"/>
              </a:rPr>
              <a:t>and traditional Chinese medicine;</a:t>
            </a:r>
          </a:p>
          <a:p>
            <a:pPr lvl="0" latinLnBrk="1"/>
            <a:r>
              <a:rPr lang="zh-CN" altLang="zh-CN" sz="1800" dirty="0" smtClean="0">
                <a:latin typeface="Times New Roman" panose="02020603050405020304" pitchFamily="18" charset="0"/>
                <a:cs typeface="Times New Roman" panose="02020603050405020304" pitchFamily="18" charset="0"/>
              </a:rPr>
              <a:t>Canadian Wushu and </a:t>
            </a:r>
            <a:r>
              <a:rPr lang="en-US" altLang="zh-CN" sz="1800" dirty="0" smtClean="0">
                <a:latin typeface="Times New Roman" panose="02020603050405020304" pitchFamily="18" charset="0"/>
                <a:cs typeface="Times New Roman" panose="02020603050405020304" pitchFamily="18" charset="0"/>
              </a:rPr>
              <a:t>regimen </a:t>
            </a:r>
            <a:r>
              <a:rPr lang="zh-CN" altLang="zh-CN" sz="1800" dirty="0" smtClean="0">
                <a:latin typeface="Times New Roman" panose="02020603050405020304" pitchFamily="18" charset="0"/>
                <a:cs typeface="Times New Roman" panose="02020603050405020304" pitchFamily="18" charset="0"/>
              </a:rPr>
              <a:t>association;</a:t>
            </a:r>
          </a:p>
          <a:p>
            <a:pPr lvl="0" latinLnBrk="1"/>
            <a:r>
              <a:rPr lang="zh-CN" altLang="zh-CN" sz="1800" dirty="0" smtClean="0">
                <a:latin typeface="Times New Roman" panose="02020603050405020304" pitchFamily="18" charset="0"/>
                <a:cs typeface="Times New Roman" panose="02020603050405020304" pitchFamily="18" charset="0"/>
              </a:rPr>
              <a:t>Canadian Agricultural Promotion Association;</a:t>
            </a:r>
          </a:p>
          <a:p>
            <a:pPr lvl="0" latinLnBrk="1"/>
            <a:r>
              <a:rPr lang="zh-CN" altLang="zh-CN" sz="1800" dirty="0" smtClean="0">
                <a:latin typeface="Times New Roman" panose="02020603050405020304" pitchFamily="18" charset="0"/>
                <a:cs typeface="Times New Roman" panose="02020603050405020304" pitchFamily="18" charset="0"/>
              </a:rPr>
              <a:t>The Canadian Taoist Association;</a:t>
            </a:r>
          </a:p>
          <a:p>
            <a:pPr lvl="0" latinLnBrk="1"/>
            <a:r>
              <a:rPr lang="zh-CN" altLang="zh-CN" sz="1800" dirty="0" smtClean="0">
                <a:latin typeface="Times New Roman" panose="02020603050405020304" pitchFamily="18" charset="0"/>
                <a:cs typeface="Times New Roman" panose="02020603050405020304" pitchFamily="18" charset="0"/>
              </a:rPr>
              <a:t>The docking mechanism...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zh-CN" altLang="en-US" sz="2400" b="1" dirty="0" smtClean="0"/>
              <a:t> </a:t>
            </a:r>
            <a:br>
              <a:rPr lang="zh-CN" altLang="en-US" sz="2400" b="1" dirty="0" smtClean="0"/>
            </a:br>
            <a:r>
              <a:rPr lang="zh-CN" altLang="en-US" sz="2800" b="1" dirty="0" smtClean="0">
                <a:latin typeface="Times New Roman" panose="02020603050405020304" pitchFamily="18" charset="0"/>
                <a:cs typeface="Times New Roman" panose="02020603050405020304" pitchFamily="18" charset="0"/>
              </a:rPr>
              <a:t>Group invitation</a:t>
            </a:r>
          </a:p>
        </p:txBody>
      </p:sp>
      <p:sp>
        <p:nvSpPr>
          <p:cNvPr id="6" name="TextBox 5"/>
          <p:cNvSpPr txBox="1"/>
          <p:nvPr/>
        </p:nvSpPr>
        <p:spPr>
          <a:xfrm>
            <a:off x="395536" y="1340768"/>
            <a:ext cx="8352928" cy="5262979"/>
          </a:xfrm>
          <a:prstGeom prst="rect">
            <a:avLst/>
          </a:prstGeom>
          <a:noFill/>
        </p:spPr>
        <p:txBody>
          <a:bodyPr wrap="square" rtlCol="0">
            <a:spAutoFit/>
          </a:bodyPr>
          <a:lstStyle/>
          <a:p>
            <a:pPr algn="just">
              <a:buFont typeface="Wingdings" panose="05000000000000000000" pitchFamily="2" charset="2"/>
              <a:buChar char="Ø"/>
            </a:pPr>
            <a:r>
              <a:rPr lang="en-US" altLang="zh-CN" sz="1600" dirty="0" smtClean="0">
                <a:latin typeface="Times New Roman" panose="02020603050405020304" pitchFamily="18" charset="0"/>
                <a:cs typeface="Times New Roman" panose="02020603050405020304" pitchFamily="18" charset="0"/>
              </a:rPr>
              <a:t> </a:t>
            </a:r>
            <a:r>
              <a:rPr altLang="zh-CN" sz="1600" dirty="0" smtClean="0">
                <a:latin typeface="Times New Roman" panose="02020603050405020304" pitchFamily="18" charset="0"/>
                <a:cs typeface="Times New Roman" panose="02020603050405020304" pitchFamily="18" charset="0"/>
              </a:rPr>
              <a:t>In order to experience the essence of Taoist culture and witness the atmosphere of cultural exchange, we leave a number of follow-up places and sincerely welcome your participation.</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At the same time, we also welcome the entrepreneurs, the willing to expand cooperation in Canada to participate in the way of sponsorship, and put forward the needs of the cooperation and docking industry, we will carry out for you ahead of time and make you satisfied.</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With the implementation of the application, the written confirmation will prevail.</a:t>
            </a:r>
          </a:p>
          <a:p>
            <a:pPr algn="just">
              <a:buFont typeface="Wingdings" panose="05000000000000000000" pitchFamily="2" charset="2"/>
              <a:buChar char="Ø"/>
            </a:pPr>
            <a:endParaRPr altLang="zh-CN"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Information consultation: Wudang Taoist Culture Development Center www.daoistworld.Com.cn</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Zhong Qin (Wudang Taoist Culture Development Center, Wudang Mountains center outreach director) 15972581235;</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Guan Yongxing, co-founder and deputy director of Wudang Taoist Culture Development Center, 13797855275;</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Mou Sen (the original founder and planning supervisor of Wudang Taoist Culture Development Center) 13701988813;</a:t>
            </a:r>
          </a:p>
          <a:p>
            <a:pPr algn="just">
              <a:buFont typeface="Wingdings" panose="05000000000000000000" pitchFamily="2" charset="2"/>
              <a:buChar char="Ø"/>
            </a:pPr>
            <a:endParaRPr altLang="zh-CN"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Specific things volunteer service: Shanghai know Dao Culture Communication Co., Ltd., Zhang Mei Zi 13918211561, shidao_shanghai@daoistworld.com;</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Domestic visa ticketing Assistance Unit: China International Travel Service;</a:t>
            </a:r>
          </a:p>
          <a:p>
            <a:pPr algn="just">
              <a:buFont typeface="Wingdings" panose="05000000000000000000" pitchFamily="2" charset="2"/>
              <a:buChar char="Ø"/>
            </a:pPr>
            <a:r>
              <a:rPr altLang="zh-CN" sz="1600" dirty="0" smtClean="0">
                <a:latin typeface="Times New Roman" panose="02020603050405020304" pitchFamily="18" charset="0"/>
                <a:cs typeface="Times New Roman" panose="02020603050405020304" pitchFamily="18" charset="0"/>
              </a:rPr>
              <a:t>Canadian assisting unit: Canadian Wudang Taoist Culture Development Center, Canadian Taoist Association, Canada China Cultural Exchange Association, and Canadian tourist association.</a:t>
            </a:r>
          </a:p>
          <a:p>
            <a:pPr algn="just"/>
            <a:endParaRPr lang="zh-CN" altLang="zh-CN" sz="1600"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4551" y="548680"/>
            <a:ext cx="8229600" cy="1143000"/>
          </a:xfrm>
        </p:spPr>
        <p:txBody>
          <a:bodyPr>
            <a:normAutofit/>
          </a:bodyPr>
          <a:lstStyle/>
          <a:p>
            <a:r>
              <a:rPr lang="zh-CN" altLang="en-US" sz="2400" b="1" dirty="0" smtClean="0"/>
              <a:t/>
            </a:r>
            <a:br>
              <a:rPr lang="zh-CN" altLang="en-US" sz="2400" b="1" dirty="0" smtClean="0"/>
            </a:br>
            <a:r>
              <a:rPr lang="zh-CN" altLang="en-US" sz="2800" b="1" dirty="0" smtClean="0">
                <a:latin typeface="Times New Roman" panose="02020603050405020304" pitchFamily="18" charset="0"/>
                <a:cs typeface="Times New Roman" panose="02020603050405020304" pitchFamily="18" charset="0"/>
              </a:rPr>
              <a:t>Cooperation invitation</a:t>
            </a:r>
          </a:p>
        </p:txBody>
      </p:sp>
      <p:sp>
        <p:nvSpPr>
          <p:cNvPr id="3" name="内容占位符 2"/>
          <p:cNvSpPr>
            <a:spLocks noGrp="1"/>
          </p:cNvSpPr>
          <p:nvPr>
            <p:ph idx="1"/>
          </p:nvPr>
        </p:nvSpPr>
        <p:spPr>
          <a:xfrm>
            <a:off x="467544" y="2332037"/>
            <a:ext cx="8229600" cy="4525963"/>
          </a:xfrm>
        </p:spPr>
        <p:txBody>
          <a:bodyPr>
            <a:normAutofit/>
          </a:bodyPr>
          <a:lstStyle/>
          <a:p>
            <a:pPr marL="0" indent="0">
              <a:buFont typeface="Wingdings" panose="05000000000000000000" pitchFamily="2" charset="2"/>
              <a:buNone/>
            </a:pPr>
            <a:endParaRPr lang="zh-CN" altLang="zh-CN" sz="1800" dirty="0" smtClean="0"/>
          </a:p>
          <a:p>
            <a:pPr algn="just">
              <a:buFont typeface="Wingdings" panose="05000000000000000000" pitchFamily="2" charset="2"/>
              <a:buChar char="Ø"/>
            </a:pPr>
            <a:r>
              <a:rPr lang="zh-CN" altLang="zh-CN" sz="1800" dirty="0" smtClean="0">
                <a:latin typeface="Times New Roman" panose="02020603050405020304" pitchFamily="18" charset="0"/>
                <a:cs typeface="Times New Roman" panose="02020603050405020304" pitchFamily="18" charset="0"/>
              </a:rPr>
              <a:t>The visit is purely folk traditional culture exchange, and all expenses need to be </a:t>
            </a:r>
            <a:r>
              <a:rPr lang="en-US" altLang="zh-CN" sz="1800" dirty="0" smtClean="0">
                <a:solidFill>
                  <a:srgbClr val="C00000"/>
                </a:solidFill>
                <a:latin typeface="Times New Roman" panose="02020603050405020304" pitchFamily="18" charset="0"/>
                <a:cs typeface="Times New Roman" panose="02020603050405020304" pitchFamily="18" charset="0"/>
              </a:rPr>
              <a:t>self-</a:t>
            </a:r>
            <a:r>
              <a:rPr lang="zh-CN" altLang="zh-CN" sz="1800" dirty="0" smtClean="0">
                <a:solidFill>
                  <a:srgbClr val="C00000"/>
                </a:solidFill>
                <a:latin typeface="Times New Roman" panose="02020603050405020304" pitchFamily="18" charset="0"/>
                <a:cs typeface="Times New Roman" panose="02020603050405020304" pitchFamily="18" charset="0"/>
              </a:rPr>
              <a:t>raised</a:t>
            </a:r>
            <a:r>
              <a:rPr lang="zh-CN" altLang="zh-CN" sz="1800" dirty="0" smtClean="0">
                <a:latin typeface="Times New Roman" panose="02020603050405020304" pitchFamily="18" charset="0"/>
                <a:cs typeface="Times New Roman" panose="02020603050405020304" pitchFamily="18" charset="0"/>
              </a:rPr>
              <a:t>.</a:t>
            </a:r>
            <a:endParaRPr lang="en-US" altLang="zh-CN" sz="1800" dirty="0" smtClean="0">
              <a:latin typeface="Times New Roman" panose="02020603050405020304" pitchFamily="18" charset="0"/>
              <a:cs typeface="Times New Roman" panose="02020603050405020304" pitchFamily="18" charset="0"/>
            </a:endParaRPr>
          </a:p>
          <a:p>
            <a:pPr marL="0" indent="0" algn="just">
              <a:buNone/>
            </a:pPr>
            <a:endParaRPr lang="zh-CN" altLang="zh-CN"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zh-CN" altLang="zh-CN" sz="1800" dirty="0" smtClean="0">
                <a:latin typeface="Times New Roman" panose="02020603050405020304" pitchFamily="18" charset="0"/>
                <a:cs typeface="Times New Roman" panose="02020603050405020304" pitchFamily="18" charset="0"/>
              </a:rPr>
              <a:t>We welcome enterprises, organizations or individuals who love Chinese traditional culture to participate in our organization team with the reputation of "activity name", "</a:t>
            </a:r>
            <a:r>
              <a:rPr lang="zh-CN" altLang="zh-CN" sz="1800" dirty="0" smtClean="0">
                <a:solidFill>
                  <a:srgbClr val="C00000"/>
                </a:solidFill>
                <a:latin typeface="Times New Roman" panose="02020603050405020304" pitchFamily="18" charset="0"/>
                <a:cs typeface="Times New Roman" panose="02020603050405020304" pitchFamily="18" charset="0"/>
              </a:rPr>
              <a:t>co</a:t>
            </a:r>
            <a:r>
              <a:rPr lang="en-US" altLang="zh-CN" sz="1800" dirty="0" smtClean="0">
                <a:solidFill>
                  <a:srgbClr val="C00000"/>
                </a:solidFill>
                <a:latin typeface="Times New Roman" panose="02020603050405020304" pitchFamily="18" charset="0"/>
                <a:cs typeface="Times New Roman" panose="02020603050405020304" pitchFamily="18" charset="0"/>
              </a:rPr>
              <a:t>-</a:t>
            </a:r>
            <a:r>
              <a:rPr lang="zh-CN" altLang="zh-CN" sz="1800" dirty="0" smtClean="0">
                <a:solidFill>
                  <a:srgbClr val="C00000"/>
                </a:solidFill>
                <a:latin typeface="Times New Roman" panose="02020603050405020304" pitchFamily="18" charset="0"/>
                <a:cs typeface="Times New Roman" panose="02020603050405020304" pitchFamily="18" charset="0"/>
              </a:rPr>
              <a:t>organiz</a:t>
            </a:r>
            <a:r>
              <a:rPr lang="en-US" altLang="zh-CN" sz="1800" dirty="0" smtClean="0">
                <a:solidFill>
                  <a:srgbClr val="C00000"/>
                </a:solidFill>
                <a:latin typeface="Times New Roman" panose="02020603050405020304" pitchFamily="18" charset="0"/>
                <a:cs typeface="Times New Roman" panose="02020603050405020304" pitchFamily="18" charset="0"/>
              </a:rPr>
              <a:t>or</a:t>
            </a:r>
            <a:r>
              <a:rPr lang="zh-CN" altLang="zh-CN" sz="1800" dirty="0" smtClean="0">
                <a:latin typeface="Times New Roman" panose="02020603050405020304" pitchFamily="18" charset="0"/>
                <a:cs typeface="Times New Roman" panose="02020603050405020304" pitchFamily="18" charset="0"/>
              </a:rPr>
              <a:t>" and "support unit", and jointly contribute to the spread and development of Chinese Taoist culture.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问道武当_四季篇.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928662" y="1285860"/>
            <a:ext cx="7358114" cy="4286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47420" y="548412"/>
            <a:ext cx="6760883" cy="1008380"/>
          </a:xfrm>
        </p:spPr>
        <p:txBody>
          <a:bodyPr>
            <a:noAutofit/>
          </a:bodyPr>
          <a:lstStyle/>
          <a:p>
            <a:r>
              <a:rPr lang="en-US" dirty="0" smtClean="0">
                <a:latin typeface="Times New Roman" panose="02020603050405020304" pitchFamily="18" charset="0"/>
                <a:cs typeface="Times New Roman" panose="02020603050405020304" pitchFamily="18" charset="0"/>
              </a:rPr>
              <a:t>Master </a:t>
            </a:r>
            <a:r>
              <a:rPr dirty="0" smtClean="0">
                <a:latin typeface="Times New Roman" panose="02020603050405020304" pitchFamily="18" charset="0"/>
                <a:cs typeface="Times New Roman" panose="02020603050405020304" pitchFamily="18" charset="0"/>
              </a:rPr>
              <a:t>Li </a:t>
            </a:r>
            <a:r>
              <a:rPr dirty="0" err="1" smtClean="0">
                <a:latin typeface="Times New Roman" panose="02020603050405020304" pitchFamily="18" charset="0"/>
                <a:cs typeface="Times New Roman" panose="02020603050405020304" pitchFamily="18" charset="0"/>
              </a:rPr>
              <a:t>Guangfu</a:t>
            </a:r>
            <a:r>
              <a:rP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President of the Taoist Association</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of China</a:t>
            </a:r>
            <a:r>
              <a:rPr sz="1800" dirty="0" smtClean="0">
                <a:latin typeface="Times New Roman" panose="02020603050405020304" pitchFamily="18" charset="0"/>
                <a:cs typeface="Times New Roman" panose="02020603050405020304" pitchFamily="18" charset="0"/>
              </a:rPr>
              <a:t/>
            </a:r>
            <a:br>
              <a:rPr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President of the Wudang Mountains Taoist Association</a:t>
            </a:r>
          </a:p>
        </p:txBody>
      </p:sp>
      <p:sp>
        <p:nvSpPr>
          <p:cNvPr id="5" name="文本占位符 4"/>
          <p:cNvSpPr>
            <a:spLocks noGrp="1"/>
          </p:cNvSpPr>
          <p:nvPr>
            <p:ph type="body" sz="half" idx="2"/>
          </p:nvPr>
        </p:nvSpPr>
        <p:spPr>
          <a:xfrm>
            <a:off x="251520" y="1268760"/>
            <a:ext cx="3296023" cy="4608512"/>
          </a:xfrm>
        </p:spPr>
        <p:txBody>
          <a:bodyPr>
            <a:normAutofit fontScale="75000" lnSpcReduction="20000"/>
          </a:bodyPr>
          <a:lstStyle/>
          <a:p>
            <a:endParaRPr lang="en-US" altLang="zh-CN" dirty="0" smtClean="0"/>
          </a:p>
          <a:p>
            <a:endParaRPr lang="en-US" altLang="zh-CN" dirty="0" smtClean="0"/>
          </a:p>
          <a:p>
            <a:pPr algn="just"/>
            <a:r>
              <a:rPr lang="en-US" altLang="zh-CN" sz="1800" dirty="0" smtClean="0">
                <a:latin typeface="Times New Roman" panose="02020603050405020304" pitchFamily="18" charset="0"/>
                <a:cs typeface="Times New Roman" panose="02020603050405020304" pitchFamily="18" charset="0"/>
              </a:rPr>
              <a:t>    Master Li </a:t>
            </a:r>
            <a:r>
              <a:rPr lang="en-US" altLang="zh-CN" sz="1800" dirty="0" err="1" smtClean="0">
                <a:latin typeface="Times New Roman" panose="02020603050405020304" pitchFamily="18" charset="0"/>
                <a:cs typeface="Times New Roman" panose="02020603050405020304" pitchFamily="18" charset="0"/>
              </a:rPr>
              <a:t>Guangfu</a:t>
            </a:r>
            <a:r>
              <a:rPr lang="en-US" altLang="zh-CN" sz="1800" dirty="0" smtClean="0">
                <a:latin typeface="Times New Roman" panose="02020603050405020304" pitchFamily="18" charset="0"/>
                <a:cs typeface="Times New Roman" panose="02020603050405020304" pitchFamily="18" charset="0"/>
              </a:rPr>
              <a:t>, </a:t>
            </a:r>
            <a:r>
              <a:rPr lang="en-US" altLang="zh-CN" sz="1800" dirty="0" smtClean="0">
                <a:solidFill>
                  <a:srgbClr val="C00000"/>
                </a:solidFill>
                <a:latin typeface="Times New Roman" panose="02020603050405020304" pitchFamily="18" charset="0"/>
                <a:cs typeface="Times New Roman" panose="02020603050405020304" pitchFamily="18" charset="0"/>
              </a:rPr>
              <a:t>member </a:t>
            </a:r>
            <a:r>
              <a:rPr lang="en-US" altLang="zh-CN" sz="1800" dirty="0" smtClean="0">
                <a:latin typeface="Times New Roman" panose="02020603050405020304" pitchFamily="18" charset="0"/>
                <a:cs typeface="Times New Roman" panose="02020603050405020304" pitchFamily="18" charset="0"/>
              </a:rPr>
              <a:t>of </a:t>
            </a:r>
            <a:r>
              <a:rPr lang="zh-CN" sz="1800" dirty="0" smtClean="0">
                <a:latin typeface="Times New Roman" panose="02020603050405020304" pitchFamily="18" charset="0"/>
                <a:cs typeface="Times New Roman" panose="02020603050405020304" pitchFamily="18" charset="0"/>
              </a:rPr>
              <a:t> standing committee of the CPPCC,</a:t>
            </a:r>
            <a:r>
              <a:rPr lang="en-US" altLang="zh-CN" sz="1800" dirty="0" smtClean="0">
                <a:latin typeface="Times New Roman" panose="02020603050405020304" pitchFamily="18" charset="0"/>
                <a:cs typeface="Times New Roman" panose="02020603050405020304" pitchFamily="18" charset="0"/>
              </a:rPr>
              <a:t> president</a:t>
            </a:r>
            <a:r>
              <a:rPr lang="zh-CN" sz="1800" dirty="0" smtClean="0">
                <a:latin typeface="Times New Roman" panose="02020603050405020304" pitchFamily="18" charset="0"/>
                <a:cs typeface="Times New Roman" panose="02020603050405020304" pitchFamily="18" charset="0"/>
              </a:rPr>
              <a:t> of the</a:t>
            </a:r>
            <a:r>
              <a:rPr lang="en-US" altLang="zh-CN" sz="1800" dirty="0" smtClean="0">
                <a:latin typeface="Times New Roman" panose="02020603050405020304" pitchFamily="18" charset="0"/>
                <a:cs typeface="Times New Roman" panose="02020603050405020304" pitchFamily="18" charset="0"/>
              </a:rPr>
              <a:t> </a:t>
            </a:r>
            <a:r>
              <a:rPr lang="zh-CN" sz="1800" dirty="0" smtClean="0">
                <a:latin typeface="Times New Roman" panose="02020603050405020304" pitchFamily="18" charset="0"/>
                <a:cs typeface="Times New Roman" panose="02020603050405020304" pitchFamily="18" charset="0"/>
              </a:rPr>
              <a:t>Taoist Association</a:t>
            </a:r>
            <a:r>
              <a:rPr lang="en-US" altLang="zh-CN" sz="1800" dirty="0" smtClean="0">
                <a:latin typeface="Times New Roman" panose="02020603050405020304" pitchFamily="18" charset="0"/>
                <a:cs typeface="Times New Roman" panose="02020603050405020304" pitchFamily="18" charset="0"/>
              </a:rPr>
              <a:t> of China</a:t>
            </a:r>
            <a:r>
              <a:rPr lang="zh-CN" sz="1800" dirty="0" smtClean="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president </a:t>
            </a:r>
            <a:r>
              <a:rPr lang="zh-CN" sz="1800" dirty="0" smtClean="0">
                <a:latin typeface="Times New Roman" panose="02020603050405020304" pitchFamily="18" charset="0"/>
                <a:cs typeface="Times New Roman" panose="02020603050405020304" pitchFamily="18" charset="0"/>
              </a:rPr>
              <a:t>of the Wudang Mountains Taoist Association, vice chairman of </a:t>
            </a:r>
            <a:r>
              <a:rPr lang="zh-CN" sz="1800" dirty="0" smtClean="0">
                <a:solidFill>
                  <a:srgbClr val="C00000"/>
                </a:solidFill>
                <a:latin typeface="Times New Roman" panose="02020603050405020304" pitchFamily="18" charset="0"/>
                <a:cs typeface="Times New Roman" panose="02020603050405020304" pitchFamily="18" charset="0"/>
              </a:rPr>
              <a:t>Shiyan </a:t>
            </a:r>
            <a:r>
              <a:rPr lang="en-US" altLang="zh-CN" sz="1800" dirty="0" smtClean="0">
                <a:solidFill>
                  <a:srgbClr val="C00000"/>
                </a:solidFill>
                <a:latin typeface="Times New Roman" panose="02020603050405020304" pitchFamily="18" charset="0"/>
                <a:cs typeface="Times New Roman" panose="02020603050405020304" pitchFamily="18" charset="0"/>
              </a:rPr>
              <a:t>Political Consultative Conference</a:t>
            </a:r>
            <a:r>
              <a:rPr lang="zh-CN" sz="1800" dirty="0" smtClean="0">
                <a:solidFill>
                  <a:srgbClr val="C00000"/>
                </a:solidFill>
                <a:latin typeface="Times New Roman" panose="02020603050405020304" pitchFamily="18" charset="0"/>
                <a:cs typeface="Times New Roman" panose="02020603050405020304" pitchFamily="18" charset="0"/>
              </a:rPr>
              <a:t> </a:t>
            </a:r>
            <a:r>
              <a:rPr lang="zh-CN" sz="1800" dirty="0" smtClean="0">
                <a:latin typeface="Times New Roman" panose="02020603050405020304" pitchFamily="18" charset="0"/>
                <a:cs typeface="Times New Roman" panose="02020603050405020304" pitchFamily="18" charset="0"/>
              </a:rPr>
              <a:t>and vice chairman of Danjiangkou </a:t>
            </a:r>
            <a:r>
              <a:rPr lang="en-US" altLang="zh-CN" sz="1800" dirty="0" smtClean="0">
                <a:solidFill>
                  <a:srgbClr val="C00000"/>
                </a:solidFill>
                <a:latin typeface="Times New Roman" panose="02020603050405020304" pitchFamily="18" charset="0"/>
                <a:cs typeface="Times New Roman" panose="02020603050405020304" pitchFamily="18" charset="0"/>
              </a:rPr>
              <a:t>Political Consultative Conference</a:t>
            </a:r>
            <a:r>
              <a:rPr lang="zh-CN" sz="1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p>
          <a:p>
            <a:pPr algn="just"/>
            <a:r>
              <a:rPr lang="en-US" altLang="zh-CN" sz="1800" dirty="0" smtClean="0">
                <a:latin typeface="Times New Roman" panose="02020603050405020304" pitchFamily="18" charset="0"/>
                <a:cs typeface="Times New Roman" panose="02020603050405020304" pitchFamily="18" charset="0"/>
              </a:rPr>
              <a:t>    He </a:t>
            </a:r>
            <a:r>
              <a:rPr lang="en-US" altLang="zh-CN" sz="1800" dirty="0">
                <a:latin typeface="Times New Roman" panose="02020603050405020304" pitchFamily="18" charset="0"/>
                <a:cs typeface="Times New Roman" panose="02020603050405020304" pitchFamily="18" charset="0"/>
              </a:rPr>
              <a:t>a</a:t>
            </a:r>
            <a:r>
              <a:rPr lang="zh-CN" sz="1800" dirty="0" smtClean="0">
                <a:latin typeface="Times New Roman" panose="02020603050405020304" pitchFamily="18" charset="0"/>
                <a:cs typeface="Times New Roman" panose="02020603050405020304" pitchFamily="18" charset="0"/>
              </a:rPr>
              <a:t>dvocat</a:t>
            </a:r>
            <a:r>
              <a:rPr lang="en-US" altLang="zh-CN" sz="1800" dirty="0" err="1" smtClean="0">
                <a:latin typeface="Times New Roman" panose="02020603050405020304" pitchFamily="18" charset="0"/>
                <a:cs typeface="Times New Roman" panose="02020603050405020304" pitchFamily="18" charset="0"/>
              </a:rPr>
              <a:t>es</a:t>
            </a:r>
            <a:r>
              <a:rPr lang="zh-CN" sz="1800" dirty="0" smtClean="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cultivation</a:t>
            </a:r>
            <a:r>
              <a:rPr lang="zh-CN" sz="1800" dirty="0" smtClean="0">
                <a:latin typeface="Times New Roman" panose="02020603050405020304" pitchFamily="18" charset="0"/>
                <a:cs typeface="Times New Roman" panose="02020603050405020304" pitchFamily="18" charset="0"/>
              </a:rPr>
              <a:t> is not </a:t>
            </a:r>
            <a:r>
              <a:rPr lang="zh-CN" sz="1800" dirty="0" smtClean="0">
                <a:solidFill>
                  <a:srgbClr val="FF0000"/>
                </a:solidFill>
                <a:latin typeface="Times New Roman" panose="02020603050405020304" pitchFamily="18" charset="0"/>
                <a:cs typeface="Times New Roman" panose="02020603050405020304" pitchFamily="18" charset="0"/>
              </a:rPr>
              <a:t>empty talk, </a:t>
            </a:r>
            <a:r>
              <a:rPr lang="zh-CN" sz="1800" dirty="0" smtClean="0">
                <a:latin typeface="Times New Roman" panose="02020603050405020304" pitchFamily="18" charset="0"/>
                <a:cs typeface="Times New Roman" panose="02020603050405020304" pitchFamily="18" charset="0"/>
              </a:rPr>
              <a:t>but action."</a:t>
            </a:r>
            <a:r>
              <a:rPr lang="en-US" altLang="zh-CN" sz="1800" dirty="0" smtClean="0">
                <a:latin typeface="Times New Roman" panose="02020603050405020304" pitchFamily="18" charset="0"/>
                <a:cs typeface="Times New Roman" panose="02020603050405020304" pitchFamily="18" charset="0"/>
              </a:rPr>
              <a:t> </a:t>
            </a:r>
          </a:p>
          <a:p>
            <a:pPr algn="just"/>
            <a:r>
              <a:rPr lang="en-US" altLang="zh-CN" sz="1800" dirty="0">
                <a:latin typeface="Times New Roman" panose="02020603050405020304" pitchFamily="18" charset="0"/>
                <a:cs typeface="Times New Roman" panose="02020603050405020304" pitchFamily="18" charset="0"/>
              </a:rPr>
              <a:t> </a:t>
            </a:r>
            <a:r>
              <a:rPr lang="en-US" altLang="zh-CN" sz="1800" dirty="0" smtClean="0">
                <a:latin typeface="Times New Roman" panose="02020603050405020304" pitchFamily="18" charset="0"/>
                <a:cs typeface="Times New Roman" panose="02020603050405020304" pitchFamily="18" charset="0"/>
              </a:rPr>
              <a:t>   </a:t>
            </a:r>
            <a:r>
              <a:rPr lang="zh-CN" sz="1800" dirty="0" smtClean="0">
                <a:latin typeface="Times New Roman" panose="02020603050405020304" pitchFamily="18" charset="0"/>
                <a:cs typeface="Times New Roman" panose="02020603050405020304" pitchFamily="18" charset="0"/>
              </a:rPr>
              <a:t>"unfilial piety can not enter the </a:t>
            </a:r>
            <a:r>
              <a:rPr lang="en-US" altLang="zh-CN" sz="1800" dirty="0" smtClean="0">
                <a:solidFill>
                  <a:srgbClr val="C00000"/>
                </a:solidFill>
                <a:latin typeface="Times New Roman" panose="02020603050405020304" pitchFamily="18" charset="0"/>
                <a:cs typeface="Times New Roman" panose="02020603050405020304" pitchFamily="18" charset="0"/>
              </a:rPr>
              <a:t>Tao</a:t>
            </a:r>
            <a:r>
              <a:rPr lang="zh-CN" sz="1800" dirty="0" smtClean="0">
                <a:latin typeface="Times New Roman" panose="02020603050405020304" pitchFamily="18" charset="0"/>
                <a:cs typeface="Times New Roman" panose="02020603050405020304" pitchFamily="18" charset="0"/>
              </a:rPr>
              <a:t>".</a:t>
            </a:r>
          </a:p>
          <a:p>
            <a:pPr algn="just"/>
            <a:r>
              <a:rPr lang="en-US" altLang="zh-CN" sz="1800" dirty="0">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a:t>
            </a:r>
            <a:r>
              <a:rPr lang="en-US" altLang="zh-CN" sz="1800" dirty="0" smtClean="0">
                <a:solidFill>
                  <a:srgbClr val="C00000"/>
                </a:solidFill>
                <a:latin typeface="Times New Roman" panose="02020603050405020304" pitchFamily="18" charset="0"/>
                <a:cs typeface="Times New Roman" panose="02020603050405020304" pitchFamily="18" charset="0"/>
              </a:rPr>
              <a:t>Mountain forest is but a temporal retreat, madding crowd is the real place to sequester. </a:t>
            </a:r>
            <a:r>
              <a:rPr lang="en-US" altLang="zh-CN" sz="1800" dirty="0">
                <a:solidFill>
                  <a:srgbClr val="C00000"/>
                </a:solidFill>
                <a:latin typeface="Times New Roman" panose="02020603050405020304" pitchFamily="18" charset="0"/>
                <a:cs typeface="Times New Roman" panose="02020603050405020304" pitchFamily="18" charset="0"/>
              </a:rPr>
              <a:t>T</a:t>
            </a:r>
            <a:r>
              <a:rPr lang="en-US" altLang="zh-CN" sz="1800" dirty="0" smtClean="0">
                <a:solidFill>
                  <a:srgbClr val="C00000"/>
                </a:solidFill>
                <a:latin typeface="Times New Roman" panose="02020603050405020304" pitchFamily="18" charset="0"/>
                <a:cs typeface="Times New Roman" panose="02020603050405020304" pitchFamily="18" charset="0"/>
              </a:rPr>
              <a:t>he greatest hermit will retreat into the noisiest fair</a:t>
            </a:r>
            <a:r>
              <a:rPr lang="zh-CN" sz="1800" dirty="0" smtClean="0">
                <a:solidFill>
                  <a:srgbClr val="FF0000"/>
                </a:solidFill>
                <a:latin typeface="Times New Roman" panose="02020603050405020304" pitchFamily="18" charset="0"/>
                <a:cs typeface="Times New Roman" panose="02020603050405020304" pitchFamily="18" charset="0"/>
              </a:rPr>
              <a:t>".</a:t>
            </a:r>
          </a:p>
          <a:p>
            <a:pPr algn="just"/>
            <a:r>
              <a:rPr lang="en-US" altLang="zh-CN" sz="1800" dirty="0" smtClean="0">
                <a:latin typeface="Times New Roman" panose="02020603050405020304" pitchFamily="18" charset="0"/>
                <a:cs typeface="Times New Roman" panose="02020603050405020304" pitchFamily="18" charset="0"/>
              </a:rPr>
              <a:t>    </a:t>
            </a:r>
            <a:r>
              <a:rPr lang="zh-CN" altLang="zh-CN" sz="1800" dirty="0">
                <a:latin typeface="Times New Roman" panose="02020603050405020304" pitchFamily="18" charset="0"/>
                <a:cs typeface="Times New Roman" panose="02020603050405020304" pitchFamily="18" charset="0"/>
              </a:rPr>
              <a:t>"</a:t>
            </a:r>
            <a:r>
              <a:rPr lang="en-US" altLang="zh-CN" sz="1800" dirty="0" smtClean="0">
                <a:solidFill>
                  <a:srgbClr val="FF0000"/>
                </a:solidFill>
                <a:latin typeface="Times New Roman" panose="02020603050405020304" pitchFamily="18" charset="0"/>
                <a:cs typeface="Times New Roman" panose="02020603050405020304" pitchFamily="18" charset="0"/>
              </a:rPr>
              <a:t>four-km </a:t>
            </a:r>
            <a:r>
              <a:rPr lang="zh-CN" sz="1800" dirty="0" smtClean="0">
                <a:solidFill>
                  <a:srgbClr val="FF0000"/>
                </a:solidFill>
                <a:latin typeface="Times New Roman" panose="02020603050405020304" pitchFamily="18" charset="0"/>
                <a:cs typeface="Times New Roman" panose="02020603050405020304" pitchFamily="18" charset="0"/>
              </a:rPr>
              <a:t>Wudang, </a:t>
            </a:r>
            <a:r>
              <a:rPr lang="en-US" altLang="zh-CN" sz="1800" dirty="0" smtClean="0">
                <a:solidFill>
                  <a:srgbClr val="FF0000"/>
                </a:solidFill>
                <a:latin typeface="Times New Roman" panose="02020603050405020304" pitchFamily="18" charset="0"/>
                <a:cs typeface="Times New Roman" panose="02020603050405020304" pitchFamily="18" charset="0"/>
              </a:rPr>
              <a:t>shared by all </a:t>
            </a:r>
            <a:r>
              <a:rPr lang="zh-CN" sz="1800" dirty="0" smtClean="0">
                <a:solidFill>
                  <a:srgbClr val="FF0000"/>
                </a:solidFill>
                <a:latin typeface="Times New Roman" panose="02020603050405020304" pitchFamily="18" charset="0"/>
                <a:cs typeface="Times New Roman" panose="02020603050405020304" pitchFamily="18" charset="0"/>
              </a:rPr>
              <a:t>mankind".</a:t>
            </a:r>
          </a:p>
          <a:p>
            <a:pPr algn="just"/>
            <a:r>
              <a:rPr lang="en-US" altLang="zh-CN" sz="1800" dirty="0" smtClean="0">
                <a:latin typeface="Times New Roman" panose="02020603050405020304" pitchFamily="18" charset="0"/>
                <a:cs typeface="Times New Roman" panose="02020603050405020304" pitchFamily="18" charset="0"/>
              </a:rPr>
              <a:t>     </a:t>
            </a:r>
            <a:r>
              <a:rPr lang="zh-CN" sz="1800" dirty="0" smtClean="0">
                <a:latin typeface="Times New Roman" panose="02020603050405020304" pitchFamily="18" charset="0"/>
                <a:cs typeface="Times New Roman" panose="02020603050405020304" pitchFamily="18" charset="0"/>
              </a:rPr>
              <a:t>President Li has been a </a:t>
            </a:r>
            <a:r>
              <a:rPr lang="en-US" altLang="zh-CN" sz="1800" dirty="0" smtClean="0">
                <a:solidFill>
                  <a:srgbClr val="C00000"/>
                </a:solidFill>
                <a:latin typeface="Times New Roman" panose="02020603050405020304" pitchFamily="18" charset="0"/>
                <a:cs typeface="Times New Roman" panose="02020603050405020304" pitchFamily="18" charset="0"/>
              </a:rPr>
              <a:t>Taoist priest</a:t>
            </a:r>
            <a:r>
              <a:rPr lang="zh-CN" sz="1800" dirty="0" smtClean="0">
                <a:solidFill>
                  <a:srgbClr val="C00000"/>
                </a:solidFill>
                <a:latin typeface="Times New Roman" panose="02020603050405020304" pitchFamily="18" charset="0"/>
                <a:cs typeface="Times New Roman" panose="02020603050405020304" pitchFamily="18" charset="0"/>
              </a:rPr>
              <a:t> </a:t>
            </a:r>
            <a:r>
              <a:rPr lang="zh-CN" sz="1800" dirty="0" smtClean="0">
                <a:latin typeface="Times New Roman" panose="02020603050405020304" pitchFamily="18" charset="0"/>
                <a:cs typeface="Times New Roman" panose="02020603050405020304" pitchFamily="18" charset="0"/>
              </a:rPr>
              <a:t>since his childhood. He has been disciplined in Wudang Mountains for many years. He strictly observed the precepts and had profound Taoism. He was a model for Taoist circles throughout the country.</a:t>
            </a:r>
          </a:p>
          <a:p>
            <a:pPr algn="just"/>
            <a:endParaRPr lang="zh-CN" altLang="en-US" dirty="0">
              <a:latin typeface="Times New Roman" panose="02020603050405020304" pitchFamily="18" charset="0"/>
              <a:cs typeface="Times New Roman" panose="02020603050405020304" pitchFamily="18" charset="0"/>
            </a:endParaRPr>
          </a:p>
        </p:txBody>
      </p:sp>
      <p:pic>
        <p:nvPicPr>
          <p:cNvPr id="1026" name="Picture 2" descr="C:\Users\yvonne\Documents\武当山\加拿大\李光富\李会长.jpg"/>
          <p:cNvPicPr>
            <a:picLocks noGrp="1" noChangeAspect="1" noChangeArrowheads="1"/>
          </p:cNvPicPr>
          <p:nvPr>
            <p:ph idx="1"/>
          </p:nvPr>
        </p:nvPicPr>
        <p:blipFill>
          <a:blip r:embed="rId2" cstate="print"/>
          <a:srcRect/>
          <a:stretch>
            <a:fillRect/>
          </a:stretch>
        </p:blipFill>
        <p:spPr bwMode="auto">
          <a:xfrm>
            <a:off x="3619551" y="1556792"/>
            <a:ext cx="5056087" cy="38164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478155"/>
            <a:ext cx="5400784" cy="1151890"/>
          </a:xfrm>
        </p:spPr>
        <p:txBody>
          <a:bodyPr>
            <a:noAutofit/>
          </a:bodyPr>
          <a:lstStyle/>
          <a:p>
            <a:r>
              <a:rPr lang="en-US" dirty="0" smtClean="0">
                <a:latin typeface="Times New Roman" panose="02020603050405020304" pitchFamily="18" charset="0"/>
                <a:cs typeface="Times New Roman" panose="02020603050405020304" pitchFamily="18" charset="0"/>
              </a:rPr>
              <a:t>Master </a:t>
            </a:r>
            <a:r>
              <a:rPr dirty="0" smtClean="0">
                <a:latin typeface="Times New Roman" panose="02020603050405020304" pitchFamily="18" charset="0"/>
                <a:cs typeface="Times New Roman" panose="02020603050405020304" pitchFamily="18" charset="0"/>
              </a:rPr>
              <a:t>Hu </a:t>
            </a:r>
            <a:r>
              <a:rPr dirty="0" err="1" smtClean="0">
                <a:latin typeface="Times New Roman" panose="02020603050405020304" pitchFamily="18" charset="0"/>
                <a:cs typeface="Times New Roman" panose="02020603050405020304" pitchFamily="18" charset="0"/>
              </a:rPr>
              <a:t>Chenglin</a:t>
            </a:r>
            <a:r>
              <a:rP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Vice </a:t>
            </a:r>
            <a:r>
              <a:rPr lang="en-US" sz="1800" dirty="0" smtClean="0">
                <a:latin typeface="Times New Roman" panose="02020603050405020304" pitchFamily="18" charset="0"/>
                <a:cs typeface="Times New Roman" panose="02020603050405020304" pitchFamily="18" charset="0"/>
              </a:rPr>
              <a:t>P</a:t>
            </a:r>
            <a:r>
              <a:rPr sz="1800" dirty="0" smtClean="0">
                <a:latin typeface="Times New Roman" panose="02020603050405020304" pitchFamily="18" charset="0"/>
                <a:cs typeface="Times New Roman" panose="02020603050405020304" pitchFamily="18" charset="0"/>
              </a:rPr>
              <a:t>resident of the Taoist Association</a:t>
            </a:r>
            <a:r>
              <a:rPr lang="en-US" sz="1800" dirty="0" smtClean="0">
                <a:latin typeface="Times New Roman" panose="02020603050405020304" pitchFamily="18" charset="0"/>
                <a:cs typeface="Times New Roman" panose="02020603050405020304" pitchFamily="18" charset="0"/>
              </a:rPr>
              <a:t> of China</a:t>
            </a:r>
            <a:r>
              <a:rPr sz="1800" dirty="0" smtClean="0">
                <a:latin typeface="Times New Roman" panose="02020603050405020304" pitchFamily="18" charset="0"/>
                <a:cs typeface="Times New Roman" panose="02020603050405020304" pitchFamily="18" charset="0"/>
              </a:rPr>
              <a:t/>
            </a:r>
            <a:br>
              <a:rPr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President of the Taoist Association</a:t>
            </a:r>
            <a:r>
              <a:rPr lang="en-US" sz="1800" dirty="0" smtClean="0">
                <a:latin typeface="Times New Roman" panose="02020603050405020304" pitchFamily="18" charset="0"/>
                <a:cs typeface="Times New Roman" panose="02020603050405020304" pitchFamily="18" charset="0"/>
              </a:rPr>
              <a:t> of </a:t>
            </a:r>
            <a:r>
              <a:rPr lang="en-US" altLang="zh-CN" sz="1800" dirty="0" smtClean="0">
                <a:latin typeface="Times New Roman" panose="02020603050405020304" pitchFamily="18" charset="0"/>
                <a:cs typeface="Times New Roman" panose="02020603050405020304" pitchFamily="18" charset="0"/>
              </a:rPr>
              <a:t>Shaanxi </a:t>
            </a:r>
            <a:endParaRPr sz="1800"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9177" y="1556792"/>
            <a:ext cx="4283968" cy="5933846"/>
          </a:xfrm>
        </p:spPr>
        <p:txBody>
          <a:bodyPr>
            <a:noAutofit/>
          </a:bodyPr>
          <a:lstStyle/>
          <a:p>
            <a:endParaRPr lang="en-US" altLang="zh-CN" sz="600" dirty="0" smtClean="0">
              <a:solidFill>
                <a:srgbClr val="FF0000"/>
              </a:solidFill>
            </a:endParaRPr>
          </a:p>
          <a:p>
            <a:pPr algn="just"/>
            <a:r>
              <a:rPr lang="en-US" sz="12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Master </a:t>
            </a:r>
            <a:r>
              <a:rPr dirty="0" smtClean="0">
                <a:latin typeface="Times New Roman" panose="02020603050405020304" pitchFamily="18" charset="0"/>
                <a:cs typeface="Times New Roman" panose="02020603050405020304" pitchFamily="18" charset="0"/>
              </a:rPr>
              <a:t>Hu </a:t>
            </a:r>
            <a:r>
              <a:rPr dirty="0" err="1" smtClean="0">
                <a:latin typeface="Times New Roman" panose="02020603050405020304" pitchFamily="18" charset="0"/>
                <a:cs typeface="Times New Roman" panose="02020603050405020304" pitchFamily="18" charset="0"/>
              </a:rPr>
              <a:t>Chengli</a:t>
            </a:r>
            <a:r>
              <a:rPr lang="en-US" dirty="0" err="1"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t>
            </a:r>
            <a:r>
              <a:rPr dirty="0" smtClean="0">
                <a:solidFill>
                  <a:srgbClr val="FF0000"/>
                </a:solidFill>
                <a:latin typeface="Times New Roman" panose="02020603050405020304" pitchFamily="18" charset="0"/>
                <a:cs typeface="Times New Roman" panose="02020603050405020304" pitchFamily="18" charset="0"/>
              </a:rPr>
              <a:t>was</a:t>
            </a:r>
            <a:r>
              <a:rPr lang="en-US" dirty="0" smtClean="0">
                <a:solidFill>
                  <a:srgbClr val="FF0000"/>
                </a:solidFill>
                <a:latin typeface="Times New Roman" panose="02020603050405020304" pitchFamily="18" charset="0"/>
                <a:cs typeface="Times New Roman" panose="02020603050405020304" pitchFamily="18" charset="0"/>
              </a:rPr>
              <a:t> born from</a:t>
            </a:r>
            <a:r>
              <a:rPr dirty="0" smtClean="0">
                <a:solidFill>
                  <a:srgbClr val="FF0000"/>
                </a:solidFill>
                <a:latin typeface="Times New Roman" panose="02020603050405020304" pitchFamily="18" charset="0"/>
                <a:cs typeface="Times New Roman" panose="02020603050405020304" pitchFamily="18" charset="0"/>
              </a:rPr>
              <a:t> a Taoist family in Shanyang County,</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Shannxi</a:t>
            </a:r>
            <a:r>
              <a:rPr lang="en-US" dirty="0" smtClean="0">
                <a:solidFill>
                  <a:srgbClr val="FF0000"/>
                </a:solidFill>
                <a:latin typeface="Times New Roman" panose="02020603050405020304" pitchFamily="18" charset="0"/>
                <a:cs typeface="Times New Roman" panose="02020603050405020304" pitchFamily="18" charset="0"/>
              </a:rPr>
              <a:t> Province,</a:t>
            </a:r>
            <a:r>
              <a:rPr lang="en-US" dirty="0">
                <a:solidFill>
                  <a:srgbClr val="FF0000"/>
                </a:solidFill>
                <a:latin typeface="Times New Roman" panose="02020603050405020304" pitchFamily="18" charset="0"/>
                <a:cs typeface="Times New Roman" panose="02020603050405020304" pitchFamily="18" charset="0"/>
              </a:rPr>
              <a:t> </a:t>
            </a:r>
            <a:r>
              <a:rPr dirty="0" smtClean="0">
                <a:solidFill>
                  <a:srgbClr val="FF0000"/>
                </a:solidFill>
                <a:latin typeface="Times New Roman" panose="02020603050405020304" pitchFamily="18" charset="0"/>
                <a:cs typeface="Times New Roman" panose="02020603050405020304" pitchFamily="18" charset="0"/>
              </a:rPr>
              <a:t>China. He</a:t>
            </a:r>
            <a:r>
              <a:rPr lang="en-US" dirty="0" smtClean="0">
                <a:solidFill>
                  <a:srgbClr val="FF0000"/>
                </a:solidFill>
                <a:latin typeface="Times New Roman" panose="02020603050405020304" pitchFamily="18" charset="0"/>
                <a:cs typeface="Times New Roman" panose="02020603050405020304" pitchFamily="18" charset="0"/>
              </a:rPr>
              <a:t> </a:t>
            </a:r>
            <a:r>
              <a:rPr lang="en-US" altLang="zh-CN" dirty="0" smtClean="0">
                <a:solidFill>
                  <a:srgbClr val="FF0000"/>
                </a:solidFill>
                <a:latin typeface="Times New Roman" panose="02020603050405020304" pitchFamily="18" charset="0"/>
                <a:cs typeface="Times New Roman" panose="02020603050405020304" pitchFamily="18" charset="0"/>
              </a:rPr>
              <a:t>believed </a:t>
            </a:r>
            <a:r>
              <a:rPr lang="en-US" altLang="zh-CN" dirty="0">
                <a:solidFill>
                  <a:srgbClr val="FF0000"/>
                </a:solidFill>
                <a:latin typeface="Times New Roman" panose="02020603050405020304" pitchFamily="18" charset="0"/>
                <a:cs typeface="Times New Roman" panose="02020603050405020304" pitchFamily="18" charset="0"/>
              </a:rPr>
              <a:t>in </a:t>
            </a:r>
            <a:r>
              <a:rPr lang="en-US" altLang="zh-CN" dirty="0">
                <a:latin typeface="Times New Roman" panose="02020603050405020304" pitchFamily="18" charset="0"/>
                <a:cs typeface="Times New Roman" panose="02020603050405020304" pitchFamily="18" charset="0"/>
              </a:rPr>
              <a:t>Taoism from his </a:t>
            </a:r>
            <a:r>
              <a:rPr lang="en-US" altLang="zh-CN" dirty="0" smtClean="0">
                <a:latin typeface="Times New Roman" panose="02020603050405020304" pitchFamily="18" charset="0"/>
                <a:cs typeface="Times New Roman" panose="02020603050405020304" pitchFamily="18" charset="0"/>
              </a:rPr>
              <a:t>childhood and </a:t>
            </a:r>
            <a:r>
              <a:rPr lang="en-US" dirty="0" smtClean="0">
                <a:solidFill>
                  <a:srgbClr val="FF0000"/>
                </a:solidFill>
                <a:latin typeface="Times New Roman" panose="02020603050405020304" pitchFamily="18" charset="0"/>
                <a:cs typeface="Times New Roman" panose="02020603050405020304" pitchFamily="18" charset="0"/>
              </a:rPr>
              <a:t>became a Taoist priest in </a:t>
            </a:r>
            <a:r>
              <a:rPr lang="en-US" dirty="0" err="1" smtClean="0">
                <a:solidFill>
                  <a:srgbClr val="FF0000"/>
                </a:solidFill>
                <a:latin typeface="Times New Roman" panose="02020603050405020304" pitchFamily="18" charset="0"/>
                <a:cs typeface="Times New Roman" panose="02020603050405020304" pitchFamily="18" charset="0"/>
              </a:rPr>
              <a:t>Tianzhu</a:t>
            </a:r>
            <a:r>
              <a:rPr lang="en-US" dirty="0" smtClean="0">
                <a:solidFill>
                  <a:srgbClr val="FF0000"/>
                </a:solidFill>
                <a:latin typeface="Times New Roman" panose="02020603050405020304" pitchFamily="18" charset="0"/>
                <a:cs typeface="Times New Roman" panose="02020603050405020304" pitchFamily="18" charset="0"/>
              </a:rPr>
              <a:t> Mountain, Shaanxi. </a:t>
            </a:r>
            <a:r>
              <a:rPr lang="en-US" dirty="0" smtClean="0">
                <a:latin typeface="Times New Roman" panose="02020603050405020304" pitchFamily="18" charset="0"/>
                <a:cs typeface="Times New Roman" panose="02020603050405020304" pitchFamily="18" charset="0"/>
              </a:rPr>
              <a:t>He g</a:t>
            </a:r>
            <a:r>
              <a:rPr dirty="0" smtClean="0">
                <a:latin typeface="Times New Roman" panose="02020603050405020304" pitchFamily="18" charset="0"/>
                <a:cs typeface="Times New Roman" panose="02020603050405020304" pitchFamily="18" charset="0"/>
              </a:rPr>
              <a:t>raduated from </a:t>
            </a:r>
            <a:r>
              <a:rPr lang="en-US" altLang="zh-CN" dirty="0">
                <a:solidFill>
                  <a:srgbClr val="C00000"/>
                </a:solidFill>
                <a:latin typeface="Times New Roman" panose="02020603050405020304" pitchFamily="18" charset="0"/>
                <a:cs typeface="Times New Roman" panose="02020603050405020304" pitchFamily="18" charset="0"/>
              </a:rPr>
              <a:t>Taoism </a:t>
            </a:r>
            <a:r>
              <a:rPr lang="en-US" altLang="zh-CN" dirty="0" smtClean="0">
                <a:solidFill>
                  <a:srgbClr val="C00000"/>
                </a:solidFill>
                <a:latin typeface="Times New Roman" panose="02020603050405020304" pitchFamily="18" charset="0"/>
                <a:cs typeface="Times New Roman" panose="02020603050405020304" pitchFamily="18" charset="0"/>
              </a:rPr>
              <a:t>college of </a:t>
            </a:r>
            <a:r>
              <a:rPr lang="en-US" dirty="0" smtClean="0">
                <a:solidFill>
                  <a:srgbClr val="C00000"/>
                </a:solidFill>
                <a:latin typeface="Times New Roman" panose="02020603050405020304" pitchFamily="18" charset="0"/>
                <a:cs typeface="Times New Roman" panose="02020603050405020304" pitchFamily="18" charset="0"/>
              </a:rPr>
              <a:t>China </a:t>
            </a:r>
            <a:r>
              <a:rPr dirty="0" smtClean="0">
                <a:solidFill>
                  <a:srgbClr val="C00000"/>
                </a:solidFill>
                <a:latin typeface="Times New Roman" panose="02020603050405020304" pitchFamily="18" charset="0"/>
                <a:cs typeface="Times New Roman" panose="02020603050405020304" pitchFamily="18" charset="0"/>
              </a:rPr>
              <a:t>in 1990.</a:t>
            </a:r>
            <a:r>
              <a:rPr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He is </a:t>
            </a:r>
            <a:r>
              <a:rPr lang="en-US" dirty="0">
                <a:solidFill>
                  <a:srgbClr val="C00000"/>
                </a:solidFill>
                <a:latin typeface="Times New Roman" panose="02020603050405020304" pitchFamily="18" charset="0"/>
                <a:cs typeface="Times New Roman" panose="02020603050405020304" pitchFamily="18" charset="0"/>
              </a:rPr>
              <a:t>m</a:t>
            </a:r>
            <a:r>
              <a:rPr dirty="0" smtClean="0">
                <a:latin typeface="Times New Roman" panose="02020603050405020304" pitchFamily="18" charset="0"/>
                <a:cs typeface="Times New Roman" panose="02020603050405020304" pitchFamily="18" charset="0"/>
              </a:rPr>
              <a:t>ember of the CPPCC National Committee, member of the </a:t>
            </a:r>
            <a:r>
              <a:rPr lang="en-US" dirty="0" smtClean="0">
                <a:latin typeface="Times New Roman" panose="02020603050405020304" pitchFamily="18" charset="0"/>
                <a:cs typeface="Times New Roman" panose="02020603050405020304" pitchFamily="18" charset="0"/>
              </a:rPr>
              <a:t>R</a:t>
            </a:r>
            <a:r>
              <a:rPr dirty="0" smtClean="0">
                <a:latin typeface="Times New Roman" panose="02020603050405020304" pitchFamily="18" charset="0"/>
                <a:cs typeface="Times New Roman" panose="02020603050405020304" pitchFamily="18" charset="0"/>
              </a:rPr>
              <a:t>eligious Peace Committee of </a:t>
            </a:r>
            <a:r>
              <a:rPr lang="en-US" dirty="0" smtClean="0">
                <a:latin typeface="Times New Roman" panose="02020603050405020304" pitchFamily="18" charset="0"/>
                <a:cs typeface="Times New Roman" panose="02020603050405020304" pitchFamily="18" charset="0"/>
              </a:rPr>
              <a:t>China</a:t>
            </a:r>
            <a:r>
              <a:rPr dirty="0" smtClean="0">
                <a:latin typeface="Times New Roman" panose="02020603050405020304" pitchFamily="18" charset="0"/>
                <a:cs typeface="Times New Roman" panose="02020603050405020304" pitchFamily="18" charset="0"/>
              </a:rPr>
              <a:t>, the vice president of th</a:t>
            </a:r>
            <a:r>
              <a:rPr lang="en-US" dirty="0" smtClean="0">
                <a:latin typeface="Times New Roman" panose="02020603050405020304" pitchFamily="18" charset="0"/>
                <a:cs typeface="Times New Roman" panose="02020603050405020304" pitchFamily="18" charset="0"/>
              </a:rPr>
              <a:t>e </a:t>
            </a:r>
            <a:r>
              <a:rPr dirty="0" smtClean="0">
                <a:latin typeface="Times New Roman" panose="02020603050405020304" pitchFamily="18" charset="0"/>
                <a:cs typeface="Times New Roman" panose="02020603050405020304" pitchFamily="18" charset="0"/>
              </a:rPr>
              <a:t>Taoist Association</a:t>
            </a:r>
            <a:r>
              <a:rPr lang="en-US" dirty="0" smtClean="0">
                <a:latin typeface="Times New Roman" panose="02020603050405020304" pitchFamily="18" charset="0"/>
                <a:cs typeface="Times New Roman" panose="02020603050405020304" pitchFamily="18" charset="0"/>
              </a:rPr>
              <a:t> of China</a:t>
            </a:r>
            <a:r>
              <a:rPr dirty="0" smtClean="0">
                <a:latin typeface="Times New Roman" panose="02020603050405020304" pitchFamily="18" charset="0"/>
                <a:cs typeface="Times New Roman" panose="02020603050405020304" pitchFamily="18" charset="0"/>
              </a:rPr>
              <a:t>, the director of the Shaanxi Taoist Association, and the director and the abbot of the Wanshou Palace </a:t>
            </a:r>
            <a:r>
              <a:rPr dirty="0" smtClean="0">
                <a:solidFill>
                  <a:srgbClr val="C00000"/>
                </a:solidFill>
                <a:latin typeface="Times New Roman" panose="02020603050405020304" pitchFamily="18" charset="0"/>
                <a:cs typeface="Times New Roman" panose="02020603050405020304" pitchFamily="18" charset="0"/>
              </a:rPr>
              <a:t>of Xi'an</a:t>
            </a:r>
            <a:r>
              <a:rPr dirty="0" smtClean="0">
                <a:latin typeface="Times New Roman" panose="02020603050405020304" pitchFamily="18" charset="0"/>
                <a:cs typeface="Times New Roman" panose="02020603050405020304" pitchFamily="18" charset="0"/>
              </a:rPr>
              <a:t>. Faith and devotion, in 2016, he was recruited as one of the eight masters of Taoist precept in China. Pay attention to the study of Taoist culture, including </a:t>
            </a:r>
            <a:r>
              <a:rPr lang="en-US" i="1" dirty="0" smtClean="0">
                <a:latin typeface="Times New Roman" panose="02020603050405020304" pitchFamily="18" charset="0"/>
                <a:cs typeface="Times New Roman" panose="02020603050405020304" pitchFamily="18" charset="0"/>
              </a:rPr>
              <a:t>The </a:t>
            </a:r>
            <a:r>
              <a:rPr lang="en-US" i="1" dirty="0" smtClean="0">
                <a:latin typeface="Times New Roman" panose="02020603050405020304" pitchFamily="18" charset="0"/>
                <a:cs typeface="Times New Roman" panose="02020603050405020304" pitchFamily="18" charset="0"/>
              </a:rPr>
              <a:t>book of Taoist </a:t>
            </a:r>
            <a:r>
              <a:rPr lang="en-US" i="1" dirty="0" smtClean="0">
                <a:latin typeface="Times New Roman" panose="02020603050405020304" pitchFamily="18" charset="0"/>
                <a:cs typeface="Times New Roman" panose="02020603050405020304" pitchFamily="18" charset="0"/>
              </a:rPr>
              <a:t>Wisdom</a:t>
            </a:r>
            <a:r>
              <a:rPr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i="1" dirty="0" smtClean="0">
                <a:latin typeface="Times New Roman" panose="02020603050405020304" pitchFamily="18" charset="0"/>
                <a:cs typeface="Times New Roman" panose="02020603050405020304" pitchFamily="18" charset="0"/>
              </a:rPr>
              <a:t>nthology of </a:t>
            </a:r>
            <a:r>
              <a:rPr lang="en-US" i="1" dirty="0" smtClean="0">
                <a:latin typeface="Times New Roman" panose="02020603050405020304" pitchFamily="18" charset="0"/>
                <a:cs typeface="Times New Roman" panose="02020603050405020304" pitchFamily="18" charset="0"/>
              </a:rPr>
              <a:t>Master </a:t>
            </a:r>
            <a:r>
              <a:rPr i="1" dirty="0" smtClean="0">
                <a:latin typeface="Times New Roman" panose="02020603050405020304" pitchFamily="18" charset="0"/>
                <a:cs typeface="Times New Roman" panose="02020603050405020304" pitchFamily="18" charset="0"/>
              </a:rPr>
              <a:t>Min </a:t>
            </a:r>
            <a:r>
              <a:rPr i="1" dirty="0" err="1" smtClean="0">
                <a:latin typeface="Times New Roman" panose="02020603050405020304" pitchFamily="18" charset="0"/>
                <a:cs typeface="Times New Roman" panose="02020603050405020304" pitchFamily="18" charset="0"/>
              </a:rPr>
              <a:t>Zhiting's</a:t>
            </a:r>
            <a:r>
              <a:rPr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r>
              <a:rPr i="1" dirty="0" smtClean="0">
                <a:latin typeface="Times New Roman" panose="02020603050405020304" pitchFamily="18" charset="0"/>
                <a:cs typeface="Times New Roman" panose="02020603050405020304" pitchFamily="18" charset="0"/>
              </a:rPr>
              <a:t>alligraphy and </a:t>
            </a:r>
            <a:r>
              <a:rPr lang="en-US" i="1" dirty="0" smtClean="0">
                <a:latin typeface="Times New Roman" panose="02020603050405020304" pitchFamily="18" charset="0"/>
                <a:cs typeface="Times New Roman" panose="02020603050405020304" pitchFamily="18" charset="0"/>
              </a:rPr>
              <a:t>P</a:t>
            </a:r>
            <a:r>
              <a:rPr i="1" dirty="0" smtClean="0">
                <a:latin typeface="Times New Roman" panose="02020603050405020304" pitchFamily="18" charset="0"/>
                <a:cs typeface="Times New Roman" panose="02020603050405020304" pitchFamily="18" charset="0"/>
              </a:rPr>
              <a:t>ainting</a:t>
            </a:r>
            <a:r>
              <a:rPr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E</a:t>
            </a:r>
            <a:r>
              <a:rPr i="1" dirty="0" smtClean="0">
                <a:latin typeface="Times New Roman" panose="02020603050405020304" pitchFamily="18" charset="0"/>
                <a:cs typeface="Times New Roman" panose="02020603050405020304" pitchFamily="18" charset="0"/>
              </a:rPr>
              <a:t>ight </a:t>
            </a:r>
            <a:r>
              <a:rPr lang="en-US" i="1" dirty="0">
                <a:latin typeface="Times New Roman" panose="02020603050405020304" pitchFamily="18" charset="0"/>
                <a:cs typeface="Times New Roman" panose="02020603050405020304" pitchFamily="18" charset="0"/>
              </a:rPr>
              <a:t>F</a:t>
            </a:r>
            <a:r>
              <a:rPr i="1" dirty="0" smtClean="0">
                <a:latin typeface="Times New Roman" panose="02020603050405020304" pitchFamily="18" charset="0"/>
                <a:cs typeface="Times New Roman" panose="02020603050405020304" pitchFamily="18" charset="0"/>
              </a:rPr>
              <a:t>airy </a:t>
            </a:r>
            <a:r>
              <a:rPr lang="en-US" i="1" dirty="0">
                <a:latin typeface="Times New Roman" panose="02020603050405020304" pitchFamily="18" charset="0"/>
                <a:cs typeface="Times New Roman" panose="02020603050405020304" pitchFamily="18" charset="0"/>
              </a:rPr>
              <a:t>P</a:t>
            </a:r>
            <a:r>
              <a:rPr i="1" dirty="0" smtClean="0">
                <a:latin typeface="Times New Roman" panose="02020603050405020304" pitchFamily="18" charset="0"/>
                <a:cs typeface="Times New Roman" panose="02020603050405020304" pitchFamily="18" charset="0"/>
              </a:rPr>
              <a:t>alace Taoist </a:t>
            </a:r>
            <a:r>
              <a:rPr lang="en-US" i="1" dirty="0" smtClean="0">
                <a:latin typeface="Times New Roman" panose="02020603050405020304" pitchFamily="18" charset="0"/>
                <a:cs typeface="Times New Roman" panose="02020603050405020304" pitchFamily="18" charset="0"/>
              </a:rPr>
              <a:t>C</a:t>
            </a:r>
            <a:r>
              <a:rPr i="1" dirty="0" smtClean="0">
                <a:latin typeface="Times New Roman" panose="02020603050405020304" pitchFamily="18" charset="0"/>
                <a:cs typeface="Times New Roman" panose="02020603050405020304" pitchFamily="18" charset="0"/>
              </a:rPr>
              <a:t>ultural </a:t>
            </a:r>
            <a:r>
              <a:rPr lang="en-US" i="1" dirty="0">
                <a:latin typeface="Times New Roman" panose="02020603050405020304" pitchFamily="18" charset="0"/>
                <a:cs typeface="Times New Roman" panose="02020603050405020304" pitchFamily="18" charset="0"/>
              </a:rPr>
              <a:t>S</a:t>
            </a:r>
            <a:r>
              <a:rPr i="1" dirty="0" smtClean="0">
                <a:latin typeface="Times New Roman" panose="02020603050405020304" pitchFamily="18" charset="0"/>
                <a:cs typeface="Times New Roman" panose="02020603050405020304" pitchFamily="18" charset="0"/>
              </a:rPr>
              <a:t>eries</a:t>
            </a:r>
            <a:r>
              <a:rPr dirty="0" smtClean="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and other books and periodicals. Many papers have been published in the newspapers and magazines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On the theme of </a:t>
            </a:r>
            <a:r>
              <a:rPr lang="en-US" i="1" dirty="0" smtClean="0">
                <a:latin typeface="Times New Roman" panose="02020603050405020304" pitchFamily="18" charset="0"/>
                <a:cs typeface="Times New Roman" panose="02020603050405020304" pitchFamily="18" charset="0"/>
              </a:rPr>
              <a:t>T</a:t>
            </a:r>
            <a:r>
              <a:rPr i="1" dirty="0" smtClean="0">
                <a:latin typeface="Times New Roman" panose="02020603050405020304" pitchFamily="18" charset="0"/>
                <a:cs typeface="Times New Roman" panose="02020603050405020304" pitchFamily="18" charset="0"/>
              </a:rPr>
              <a:t>he </a:t>
            </a:r>
            <a:r>
              <a:rPr i="1" dirty="0" smtClean="0">
                <a:latin typeface="Times New Roman" panose="02020603050405020304" pitchFamily="18" charset="0"/>
                <a:cs typeface="Times New Roman" panose="02020603050405020304" pitchFamily="18" charset="0"/>
              </a:rPr>
              <a:t>Enlightenment of Taoist </a:t>
            </a:r>
            <a:r>
              <a:rPr lang="en-US" i="1" dirty="0" smtClean="0">
                <a:latin typeface="Times New Roman" panose="02020603050405020304" pitchFamily="18" charset="0"/>
                <a:cs typeface="Times New Roman" panose="02020603050405020304" pitchFamily="18" charset="0"/>
              </a:rPr>
              <a:t>W</a:t>
            </a:r>
            <a:r>
              <a:rPr i="1" dirty="0" smtClean="0">
                <a:latin typeface="Times New Roman" panose="02020603050405020304" pitchFamily="18" charset="0"/>
                <a:cs typeface="Times New Roman" panose="02020603050405020304" pitchFamily="18" charset="0"/>
              </a:rPr>
              <a:t>isdom to </a:t>
            </a:r>
            <a:r>
              <a:rPr lang="en-US" i="1" dirty="0" smtClean="0">
                <a:latin typeface="Times New Roman" panose="02020603050405020304" pitchFamily="18" charset="0"/>
                <a:cs typeface="Times New Roman" panose="02020603050405020304" pitchFamily="18" charset="0"/>
              </a:rPr>
              <a:t>H</a:t>
            </a:r>
            <a:r>
              <a:rPr i="1" dirty="0" smtClean="0">
                <a:latin typeface="Times New Roman" panose="02020603050405020304" pitchFamily="18" charset="0"/>
                <a:cs typeface="Times New Roman" panose="02020603050405020304" pitchFamily="18" charset="0"/>
              </a:rPr>
              <a:t>uman </a:t>
            </a:r>
            <a:r>
              <a:rPr lang="en-US" i="1" dirty="0">
                <a:latin typeface="Times New Roman" panose="02020603050405020304" pitchFamily="18" charset="0"/>
                <a:cs typeface="Times New Roman" panose="02020603050405020304" pitchFamily="18" charset="0"/>
              </a:rPr>
              <a:t>S</a:t>
            </a:r>
            <a:r>
              <a:rPr i="1" dirty="0" smtClean="0">
                <a:latin typeface="Times New Roman" panose="02020603050405020304" pitchFamily="18" charset="0"/>
                <a:cs typeface="Times New Roman" panose="02020603050405020304" pitchFamily="18" charset="0"/>
              </a:rPr>
              <a:t>ociety</a:t>
            </a:r>
            <a:r>
              <a:rPr dirty="0" smtClean="0">
                <a:latin typeface="Times New Roman" panose="02020603050405020304" pitchFamily="18" charset="0"/>
                <a:cs typeface="Times New Roman" panose="02020603050405020304" pitchFamily="18" charset="0"/>
              </a:rPr>
              <a:t>, </a:t>
            </a:r>
            <a:r>
              <a:rPr i="1" dirty="0" smtClean="0">
                <a:latin typeface="Times New Roman" panose="02020603050405020304" pitchFamily="18" charset="0"/>
                <a:cs typeface="Times New Roman" panose="02020603050405020304" pitchFamily="18" charset="0"/>
              </a:rPr>
              <a:t>the </a:t>
            </a:r>
            <a:r>
              <a:rPr lang="en-US" i="1" dirty="0" smtClean="0">
                <a:latin typeface="Times New Roman" panose="02020603050405020304" pitchFamily="18" charset="0"/>
                <a:cs typeface="Times New Roman" panose="02020603050405020304" pitchFamily="18" charset="0"/>
              </a:rPr>
              <a:t>M</a:t>
            </a:r>
            <a:r>
              <a:rPr i="1" dirty="0" smtClean="0">
                <a:latin typeface="Times New Roman" panose="02020603050405020304" pitchFamily="18" charset="0"/>
                <a:cs typeface="Times New Roman" panose="02020603050405020304" pitchFamily="18" charset="0"/>
              </a:rPr>
              <a:t>odern </a:t>
            </a:r>
            <a:r>
              <a:rPr lang="en-US" i="1" dirty="0">
                <a:latin typeface="Times New Roman" panose="02020603050405020304" pitchFamily="18" charset="0"/>
                <a:cs typeface="Times New Roman" panose="02020603050405020304" pitchFamily="18" charset="0"/>
              </a:rPr>
              <a:t>V</a:t>
            </a:r>
            <a:r>
              <a:rPr i="1" dirty="0" smtClean="0">
                <a:latin typeface="Times New Roman" panose="02020603050405020304" pitchFamily="18" charset="0"/>
                <a:cs typeface="Times New Roman" panose="02020603050405020304" pitchFamily="18" charset="0"/>
              </a:rPr>
              <a:t>alue of Taoist </a:t>
            </a:r>
            <a:r>
              <a:rPr lang="en-US" i="1" dirty="0" smtClean="0">
                <a:latin typeface="Times New Roman" panose="02020603050405020304" pitchFamily="18" charset="0"/>
                <a:cs typeface="Times New Roman" panose="02020603050405020304" pitchFamily="18" charset="0"/>
              </a:rPr>
              <a:t>T</a:t>
            </a:r>
            <a:r>
              <a:rPr i="1" dirty="0" smtClean="0">
                <a:latin typeface="Times New Roman" panose="02020603050405020304" pitchFamily="18" charset="0"/>
                <a:cs typeface="Times New Roman" panose="02020603050405020304" pitchFamily="18" charset="0"/>
              </a:rPr>
              <a:t>hought</a:t>
            </a:r>
            <a:r>
              <a:rPr dirty="0" smtClean="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and </a:t>
            </a:r>
            <a:r>
              <a:rPr i="1" dirty="0" smtClean="0">
                <a:latin typeface="Times New Roman" panose="02020603050405020304" pitchFamily="18" charset="0"/>
                <a:cs typeface="Times New Roman" panose="02020603050405020304" pitchFamily="18" charset="0"/>
              </a:rPr>
              <a:t>the </a:t>
            </a:r>
            <a:r>
              <a:rPr lang="en-US" i="1" dirty="0" smtClean="0">
                <a:latin typeface="Times New Roman" panose="02020603050405020304" pitchFamily="18" charset="0"/>
                <a:cs typeface="Times New Roman" panose="02020603050405020304" pitchFamily="18" charset="0"/>
              </a:rPr>
              <a:t>R</a:t>
            </a:r>
            <a:r>
              <a:rPr i="1" dirty="0" smtClean="0">
                <a:latin typeface="Times New Roman" panose="02020603050405020304" pitchFamily="18" charset="0"/>
                <a:cs typeface="Times New Roman" panose="02020603050405020304" pitchFamily="18" charset="0"/>
              </a:rPr>
              <a:t>eference </a:t>
            </a:r>
            <a:r>
              <a:rPr lang="en-US" i="1" dirty="0">
                <a:latin typeface="Times New Roman" panose="02020603050405020304" pitchFamily="18" charset="0"/>
                <a:cs typeface="Times New Roman" panose="02020603050405020304" pitchFamily="18" charset="0"/>
              </a:rPr>
              <a:t>S</a:t>
            </a:r>
            <a:r>
              <a:rPr i="1" dirty="0" smtClean="0">
                <a:latin typeface="Times New Roman" panose="02020603050405020304" pitchFamily="18" charset="0"/>
                <a:cs typeface="Times New Roman" panose="02020603050405020304" pitchFamily="18" charset="0"/>
              </a:rPr>
              <a:t>ignificance of the </a:t>
            </a:r>
            <a:r>
              <a:rPr lang="en-US" i="1" dirty="0" smtClean="0">
                <a:latin typeface="Times New Roman" panose="02020603050405020304" pitchFamily="18" charset="0"/>
                <a:cs typeface="Times New Roman" panose="02020603050405020304" pitchFamily="18" charset="0"/>
              </a:rPr>
              <a:t>T</a:t>
            </a:r>
            <a:r>
              <a:rPr i="1" dirty="0" smtClean="0">
                <a:latin typeface="Times New Roman" panose="02020603050405020304" pitchFamily="18" charset="0"/>
                <a:cs typeface="Times New Roman" panose="02020603050405020304" pitchFamily="18" charset="0"/>
              </a:rPr>
              <a:t>hought and </a:t>
            </a:r>
            <a:r>
              <a:rPr lang="en-US" i="1" dirty="0" smtClean="0">
                <a:latin typeface="Times New Roman" panose="02020603050405020304" pitchFamily="18" charset="0"/>
                <a:cs typeface="Times New Roman" panose="02020603050405020304" pitchFamily="18" charset="0"/>
              </a:rPr>
              <a:t>P</a:t>
            </a:r>
            <a:r>
              <a:rPr i="1" dirty="0" smtClean="0">
                <a:latin typeface="Times New Roman" panose="02020603050405020304" pitchFamily="18" charset="0"/>
                <a:cs typeface="Times New Roman" panose="02020603050405020304" pitchFamily="18" charset="0"/>
              </a:rPr>
              <a:t>ractice in the </a:t>
            </a:r>
            <a:r>
              <a:rPr lang="en-US" i="1" dirty="0" smtClean="0">
                <a:latin typeface="Times New Roman" panose="02020603050405020304" pitchFamily="18" charset="0"/>
                <a:cs typeface="Times New Roman" panose="02020603050405020304" pitchFamily="18" charset="0"/>
              </a:rPr>
              <a:t>C</a:t>
            </a:r>
            <a:r>
              <a:rPr i="1" dirty="0" smtClean="0">
                <a:latin typeface="Times New Roman" panose="02020603050405020304" pitchFamily="18" charset="0"/>
                <a:cs typeface="Times New Roman" panose="02020603050405020304" pitchFamily="18" charset="0"/>
              </a:rPr>
              <a:t>ontemporary </a:t>
            </a:r>
            <a:r>
              <a:rPr lang="en-US" i="1" dirty="0">
                <a:latin typeface="Times New Roman" panose="02020603050405020304" pitchFamily="18" charset="0"/>
                <a:cs typeface="Times New Roman" panose="02020603050405020304" pitchFamily="18" charset="0"/>
              </a:rPr>
              <a:t>S</a:t>
            </a:r>
            <a:r>
              <a:rPr i="1" dirty="0" smtClean="0">
                <a:latin typeface="Times New Roman" panose="02020603050405020304" pitchFamily="18" charset="0"/>
                <a:cs typeface="Times New Roman" panose="02020603050405020304" pitchFamily="18" charset="0"/>
              </a:rPr>
              <a:t>ociety</a:t>
            </a:r>
            <a:r>
              <a:rPr dirty="0" smtClean="0">
                <a:latin typeface="Times New Roman" panose="02020603050405020304" pitchFamily="18" charset="0"/>
                <a:cs typeface="Times New Roman" panose="02020603050405020304" pitchFamily="18" charset="0"/>
              </a:rPr>
              <a:t>, </a:t>
            </a:r>
            <a:r>
              <a:rPr dirty="0" smtClean="0">
                <a:latin typeface="Times New Roman" panose="02020603050405020304" pitchFamily="18" charset="0"/>
                <a:cs typeface="Times New Roman" panose="02020603050405020304" pitchFamily="18" charset="0"/>
              </a:rPr>
              <a:t>the cultural flow of Taoism was carried out in Rome University in Italy, the University of Taiwan and the Japanese Taoist Association.</a:t>
            </a:r>
          </a:p>
        </p:txBody>
      </p:sp>
      <p:pic>
        <p:nvPicPr>
          <p:cNvPr id="6" name="Picture 2"/>
          <p:cNvPicPr>
            <a:picLocks noGrp="1" noChangeAspect="1" noChangeArrowheads="1"/>
          </p:cNvPicPr>
          <p:nvPr>
            <p:ph idx="1"/>
          </p:nvPr>
        </p:nvPicPr>
        <p:blipFill>
          <a:blip r:embed="rId2" cstate="print"/>
          <a:stretch>
            <a:fillRect/>
          </a:stretch>
        </p:blipFill>
        <p:spPr bwMode="auto">
          <a:xfrm>
            <a:off x="4427984" y="1916832"/>
            <a:ext cx="4419928" cy="3096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476672"/>
            <a:ext cx="4464496" cy="1162050"/>
          </a:xfrm>
        </p:spPr>
        <p:txBody>
          <a:bodyPr>
            <a:normAutofit/>
          </a:bodyPr>
          <a:lstStyle/>
          <a:p>
            <a:r>
              <a:rPr dirty="0" smtClean="0">
                <a:latin typeface="Times New Roman" panose="02020603050405020304" pitchFamily="18" charset="0"/>
                <a:cs typeface="Times New Roman" panose="02020603050405020304" pitchFamily="18" charset="0"/>
              </a:rPr>
              <a:t>Feng He</a:t>
            </a:r>
            <a:br>
              <a:rPr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Director </a:t>
            </a:r>
            <a:r>
              <a:rPr sz="1800" dirty="0" smtClean="0">
                <a:latin typeface="Times New Roman" panose="02020603050405020304" pitchFamily="18" charset="0"/>
                <a:cs typeface="Times New Roman" panose="02020603050405020304" pitchFamily="18" charset="0"/>
              </a:rPr>
              <a:t>of the International</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Department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of the Taoist Association</a:t>
            </a:r>
            <a:r>
              <a:rPr lang="en-US" sz="1800" dirty="0" smtClean="0">
                <a:latin typeface="Times New Roman" panose="02020603050405020304" pitchFamily="18" charset="0"/>
                <a:cs typeface="Times New Roman" panose="02020603050405020304" pitchFamily="18" charset="0"/>
              </a:rPr>
              <a:t> of China</a:t>
            </a:r>
            <a:endParaRPr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79512" y="1879917"/>
            <a:ext cx="4176464" cy="5869563"/>
          </a:xfrm>
        </p:spPr>
        <p:txBody>
          <a:bodyPr>
            <a:normAutofit/>
          </a:bodyPr>
          <a:lstStyle/>
          <a:p>
            <a:pPr algn="just"/>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In 2007, </a:t>
            </a:r>
            <a:r>
              <a:rPr lang="en-US" sz="1800" dirty="0" smtClean="0">
                <a:solidFill>
                  <a:srgbClr val="C00000"/>
                </a:solidFill>
                <a:latin typeface="Times New Roman" panose="02020603050405020304" pitchFamily="18" charset="0"/>
                <a:cs typeface="Times New Roman" panose="02020603050405020304" pitchFamily="18" charset="0"/>
              </a:rPr>
              <a:t>Director Feng</a:t>
            </a:r>
            <a:r>
              <a:rPr sz="1800" dirty="0" smtClean="0">
                <a:solidFill>
                  <a:srgbClr val="C00000"/>
                </a:solidFill>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graduated from the Institute of </a:t>
            </a:r>
            <a:r>
              <a:rPr lang="en-US" sz="1800" dirty="0" smtClean="0">
                <a:latin typeface="Times New Roman" panose="02020603050405020304" pitchFamily="18" charset="0"/>
                <a:cs typeface="Times New Roman" panose="02020603050405020304" pitchFamily="18" charset="0"/>
              </a:rPr>
              <a:t>W</a:t>
            </a:r>
            <a:r>
              <a:rPr sz="1800" dirty="0" smtClean="0">
                <a:latin typeface="Times New Roman" panose="02020603050405020304" pitchFamily="18" charset="0"/>
                <a:cs typeface="Times New Roman" panose="02020603050405020304" pitchFamily="18" charset="0"/>
              </a:rPr>
              <a:t>orld </a:t>
            </a:r>
            <a:r>
              <a:rPr lang="en-US" sz="1800" dirty="0">
                <a:latin typeface="Times New Roman" panose="02020603050405020304" pitchFamily="18" charset="0"/>
                <a:cs typeface="Times New Roman" panose="02020603050405020304" pitchFamily="18" charset="0"/>
              </a:rPr>
              <a:t>R</a:t>
            </a:r>
            <a:r>
              <a:rPr sz="1800" dirty="0" smtClean="0">
                <a:latin typeface="Times New Roman" panose="02020603050405020304" pitchFamily="18" charset="0"/>
                <a:cs typeface="Times New Roman" panose="02020603050405020304" pitchFamily="18" charset="0"/>
              </a:rPr>
              <a:t>eligion of the Chinese Academy of Social Sciences, and engaged in the research work of Taoist culture in the research</a:t>
            </a:r>
            <a:r>
              <a:rPr lang="en-US" sz="1800" dirty="0" smtClean="0">
                <a:latin typeface="Times New Roman" panose="02020603050405020304" pitchFamily="18" charset="0"/>
                <a:cs typeface="Times New Roman" panose="02020603050405020304" pitchFamily="18" charset="0"/>
              </a:rPr>
              <a:t>ing</a:t>
            </a:r>
            <a:r>
              <a:rPr sz="1800" dirty="0" smtClean="0">
                <a:latin typeface="Times New Roman" panose="02020603050405020304" pitchFamily="18" charset="0"/>
                <a:cs typeface="Times New Roman" panose="02020603050405020304" pitchFamily="18" charset="0"/>
              </a:rPr>
              <a:t> </a:t>
            </a:r>
            <a:r>
              <a:rPr lang="en-US" sz="1800" dirty="0" smtClean="0">
                <a:solidFill>
                  <a:srgbClr val="C00000"/>
                </a:solidFill>
                <a:latin typeface="Times New Roman" panose="02020603050405020304" pitchFamily="18" charset="0"/>
                <a:cs typeface="Times New Roman" panose="02020603050405020304" pitchFamily="18" charset="0"/>
              </a:rPr>
              <a:t>department</a:t>
            </a:r>
            <a:r>
              <a:rPr sz="1800" dirty="0" smtClean="0">
                <a:solidFill>
                  <a:srgbClr val="C00000"/>
                </a:solidFill>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of the Taoist Association</a:t>
            </a:r>
            <a:r>
              <a:rPr lang="en-US" sz="1800" dirty="0" smtClean="0">
                <a:latin typeface="Times New Roman" panose="02020603050405020304" pitchFamily="18" charset="0"/>
                <a:cs typeface="Times New Roman" panose="02020603050405020304" pitchFamily="18" charset="0"/>
              </a:rPr>
              <a:t> of China</a:t>
            </a:r>
            <a:r>
              <a:rPr sz="1800" dirty="0" smtClean="0">
                <a:latin typeface="Times New Roman" panose="02020603050405020304" pitchFamily="18" charset="0"/>
                <a:cs typeface="Times New Roman" panose="02020603050405020304" pitchFamily="18" charset="0"/>
              </a:rPr>
              <a:t> and </a:t>
            </a:r>
            <a:r>
              <a:rPr lang="en-US" sz="1800" dirty="0" smtClean="0">
                <a:latin typeface="Times New Roman" panose="02020603050405020304" pitchFamily="18" charset="0"/>
                <a:cs typeface="Times New Roman" panose="02020603050405020304" pitchFamily="18" charset="0"/>
              </a:rPr>
              <a:t>"</a:t>
            </a:r>
            <a:r>
              <a:rPr sz="1800" i="1" dirty="0" smtClean="0">
                <a:latin typeface="Times New Roman" panose="02020603050405020304" pitchFamily="18" charset="0"/>
                <a:cs typeface="Times New Roman" panose="02020603050405020304" pitchFamily="18" charset="0"/>
              </a:rPr>
              <a:t>the Chinese </a:t>
            </a:r>
            <a:r>
              <a:rPr lang="en-US" sz="1800" i="1" dirty="0" smtClean="0">
                <a:latin typeface="Times New Roman" panose="02020603050405020304" pitchFamily="18" charset="0"/>
                <a:cs typeface="Times New Roman" panose="02020603050405020304" pitchFamily="18" charset="0"/>
              </a:rPr>
              <a:t>T</a:t>
            </a:r>
            <a:r>
              <a:rPr sz="1800" i="1" dirty="0" smtClean="0">
                <a:latin typeface="Times New Roman" panose="02020603050405020304" pitchFamily="18" charset="0"/>
                <a:cs typeface="Times New Roman" panose="02020603050405020304" pitchFamily="18" charset="0"/>
              </a:rPr>
              <a:t>aoism </a:t>
            </a:r>
            <a:r>
              <a:rPr lang="en-US" sz="1800" i="1" dirty="0" smtClean="0">
                <a:latin typeface="Times New Roman" panose="02020603050405020304" pitchFamily="18" charset="0"/>
                <a:cs typeface="Times New Roman" panose="02020603050405020304" pitchFamily="18" charset="0"/>
              </a:rPr>
              <a:t>M</a:t>
            </a:r>
            <a:r>
              <a:rPr sz="1800" i="1" dirty="0" smtClean="0">
                <a:latin typeface="Times New Roman" panose="02020603050405020304" pitchFamily="18" charset="0"/>
                <a:cs typeface="Times New Roman" panose="02020603050405020304" pitchFamily="18" charset="0"/>
              </a:rPr>
              <a:t>agazine</a:t>
            </a:r>
            <a:r>
              <a:rPr 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 </a:t>
            </a:r>
            <a:r>
              <a:rPr sz="1800" dirty="0" smtClean="0">
                <a:solidFill>
                  <a:srgbClr val="C00000"/>
                </a:solidFill>
                <a:latin typeface="Times New Roman" panose="02020603050405020304" pitchFamily="18" charset="0"/>
                <a:cs typeface="Times New Roman" panose="02020603050405020304" pitchFamily="18" charset="0"/>
              </a:rPr>
              <a:t>In 2016, </a:t>
            </a:r>
            <a:r>
              <a:rPr lang="en-US" sz="1800" dirty="0" smtClean="0">
                <a:solidFill>
                  <a:srgbClr val="C00000"/>
                </a:solidFill>
                <a:latin typeface="Times New Roman" panose="02020603050405020304" pitchFamily="18" charset="0"/>
                <a:cs typeface="Times New Roman" panose="02020603050405020304" pitchFamily="18" charset="0"/>
              </a:rPr>
              <a:t>she began to be in charge of the International Department of the </a:t>
            </a:r>
            <a:r>
              <a:rPr sz="1800" dirty="0" smtClean="0">
                <a:solidFill>
                  <a:srgbClr val="C00000"/>
                </a:solidFill>
                <a:latin typeface="Times New Roman" panose="02020603050405020304" pitchFamily="18" charset="0"/>
                <a:cs typeface="Times New Roman" panose="02020603050405020304" pitchFamily="18" charset="0"/>
              </a:rPr>
              <a:t>Association </a:t>
            </a:r>
            <a:r>
              <a:rPr lang="en-US" sz="1800" dirty="0" smtClean="0">
                <a:solidFill>
                  <a:srgbClr val="C00000"/>
                </a:solidFill>
                <a:latin typeface="Times New Roman" panose="02020603050405020304" pitchFamily="18" charset="0"/>
                <a:cs typeface="Times New Roman" panose="02020603050405020304" pitchFamily="18" charset="0"/>
              </a:rPr>
              <a:t>and </a:t>
            </a:r>
            <a:r>
              <a:rPr sz="1800" dirty="0" smtClean="0">
                <a:solidFill>
                  <a:srgbClr val="C00000"/>
                </a:solidFill>
                <a:latin typeface="Times New Roman" panose="02020603050405020304" pitchFamily="18" charset="0"/>
                <a:cs typeface="Times New Roman" panose="02020603050405020304" pitchFamily="18" charset="0"/>
              </a:rPr>
              <a:t>was responsible for the foreign exchange activities. </a:t>
            </a:r>
            <a:r>
              <a:rPr lang="en-US" sz="1800" dirty="0" smtClean="0">
                <a:solidFill>
                  <a:srgbClr val="C00000"/>
                </a:solidFill>
                <a:latin typeface="Times New Roman" panose="02020603050405020304" pitchFamily="18" charset="0"/>
                <a:cs typeface="Times New Roman" panose="02020603050405020304" pitchFamily="18" charset="0"/>
              </a:rPr>
              <a:t>She researched</a:t>
            </a:r>
            <a:r>
              <a:rPr sz="1800" dirty="0" smtClean="0">
                <a:solidFill>
                  <a:srgbClr val="C00000"/>
                </a:solidFill>
                <a:latin typeface="Times New Roman" panose="02020603050405020304" pitchFamily="18" charset="0"/>
                <a:cs typeface="Times New Roman" panose="02020603050405020304" pitchFamily="18" charset="0"/>
              </a:rPr>
              <a:t> the</a:t>
            </a:r>
            <a:r>
              <a:rPr lang="en-US" sz="1800" dirty="0" smtClean="0">
                <a:solidFill>
                  <a:srgbClr val="C00000"/>
                </a:solidFill>
                <a:latin typeface="Times New Roman" panose="02020603050405020304" pitchFamily="18" charset="0"/>
                <a:cs typeface="Times New Roman" panose="02020603050405020304" pitchFamily="18" charset="0"/>
              </a:rPr>
              <a:t> </a:t>
            </a:r>
            <a:r>
              <a:rPr lang="en-US" altLang="zh-CN" sz="1800" dirty="0" smtClean="0">
                <a:solidFill>
                  <a:srgbClr val="C00000"/>
                </a:solidFill>
                <a:latin typeface="Times New Roman" panose="02020603050405020304" pitchFamily="18" charset="0"/>
                <a:cs typeface="Times New Roman" panose="02020603050405020304" pitchFamily="18" charset="0"/>
              </a:rPr>
              <a:t>history of the</a:t>
            </a:r>
            <a:r>
              <a:rPr sz="1800" dirty="0" smtClean="0">
                <a:solidFill>
                  <a:srgbClr val="C00000"/>
                </a:solidFill>
                <a:latin typeface="Times New Roman" panose="02020603050405020304" pitchFamily="18" charset="0"/>
                <a:cs typeface="Times New Roman" panose="02020603050405020304" pitchFamily="18" charset="0"/>
              </a:rPr>
              <a:t> development of overseas Taoism </a:t>
            </a:r>
            <a:r>
              <a:rPr lang="en-US" sz="1800" dirty="0" smtClean="0">
                <a:solidFill>
                  <a:srgbClr val="C00000"/>
                </a:solidFill>
                <a:latin typeface="Times New Roman" panose="02020603050405020304" pitchFamily="18" charset="0"/>
                <a:cs typeface="Times New Roman" panose="02020603050405020304" pitchFamily="18" charset="0"/>
              </a:rPr>
              <a:t>at the same time</a:t>
            </a:r>
            <a:r>
              <a:rPr sz="1800" dirty="0" smtClean="0">
                <a:solidFill>
                  <a:srgbClr val="C00000"/>
                </a:solidFill>
                <a:latin typeface="Times New Roman" panose="02020603050405020304" pitchFamily="18" charset="0"/>
                <a:cs typeface="Times New Roman" panose="02020603050405020304" pitchFamily="18" charset="0"/>
              </a:rPr>
              <a:t>.</a:t>
            </a:r>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71338" y="1879916"/>
            <a:ext cx="4315461" cy="323659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3592" y="980728"/>
            <a:ext cx="7598808" cy="1008112"/>
          </a:xfrm>
        </p:spPr>
        <p:txBody>
          <a:bodyPr>
            <a:normAutofit fontScale="90000"/>
          </a:bodyPr>
          <a:lstStyle/>
          <a:p>
            <a:r>
              <a:rPr lang="en-US" altLang="zh-CN" sz="2200" dirty="0" smtClean="0">
                <a:solidFill>
                  <a:srgbClr val="C00000"/>
                </a:solidFill>
                <a:latin typeface="Times New Roman" panose="02020603050405020304" pitchFamily="18" charset="0"/>
                <a:cs typeface="Times New Roman" panose="02020603050405020304" pitchFamily="18" charset="0"/>
              </a:rPr>
              <a:t>Master </a:t>
            </a:r>
            <a:r>
              <a:rPr lang="en-US" altLang="zh-CN" sz="2200" dirty="0" smtClean="0">
                <a:latin typeface="Times New Roman" panose="02020603050405020304" pitchFamily="18" charset="0"/>
                <a:cs typeface="Times New Roman" panose="02020603050405020304" pitchFamily="18" charset="0"/>
              </a:rPr>
              <a:t>Yang </a:t>
            </a:r>
            <a:r>
              <a:rPr lang="en-US" altLang="zh-CN" sz="2200" dirty="0" err="1" smtClean="0">
                <a:latin typeface="Times New Roman" panose="02020603050405020304" pitchFamily="18" charset="0"/>
                <a:cs typeface="Times New Roman" panose="02020603050405020304" pitchFamily="18" charset="0"/>
              </a:rPr>
              <a:t>Guoying</a:t>
            </a:r>
            <a:r>
              <a:rPr lang="en-US" altLang="zh-CN" sz="2200"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r>
            <a:br>
              <a:rPr lang="en-US" altLang="zh-CN"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--Vice president of the Wudang Mountains Taoist Association</a:t>
            </a:r>
            <a:br>
              <a:rPr lang="en-US" altLang="zh-CN"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--Secretary General of the Wudang Mountains Taoist Association</a:t>
            </a:r>
            <a:br>
              <a:rPr lang="en-US" altLang="zh-CN" dirty="0" smtClean="0">
                <a:latin typeface="Times New Roman" panose="02020603050405020304" pitchFamily="18" charset="0"/>
                <a:cs typeface="Times New Roman" panose="02020603050405020304" pitchFamily="18" charset="0"/>
              </a:rPr>
            </a:br>
            <a:endParaRPr lang="zh-CN" altLang="en-US" dirty="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467544" y="1988840"/>
            <a:ext cx="3600400" cy="5544616"/>
          </a:xfrm>
        </p:spPr>
        <p:txBody>
          <a:bodyPr>
            <a:normAutofit/>
          </a:bodyPr>
          <a:lstStyle/>
          <a:p>
            <a:pPr algn="just"/>
            <a:r>
              <a:rPr lang="en-US" sz="1800" dirty="0" smtClean="0">
                <a:latin typeface="Times New Roman" panose="02020603050405020304" pitchFamily="18" charset="0"/>
                <a:cs typeface="Times New Roman" panose="02020603050405020304" pitchFamily="18" charset="0"/>
              </a:rPr>
              <a:t>    Master </a:t>
            </a:r>
            <a:r>
              <a:rPr sz="1800" dirty="0" smtClean="0">
                <a:latin typeface="Times New Roman" panose="02020603050405020304" pitchFamily="18" charset="0"/>
                <a:cs typeface="Times New Roman" panose="02020603050405020304" pitchFamily="18" charset="0"/>
              </a:rPr>
              <a:t>Yang Guoying, who </a:t>
            </a:r>
            <a:r>
              <a:rPr lang="en-US" sz="1800" dirty="0" smtClean="0">
                <a:solidFill>
                  <a:schemeClr val="accent2">
                    <a:lumMod val="60000"/>
                    <a:lumOff val="40000"/>
                  </a:schemeClr>
                </a:solidFill>
                <a:latin typeface="Times New Roman" panose="02020603050405020304" pitchFamily="18" charset="0"/>
                <a:cs typeface="Times New Roman" panose="02020603050405020304" pitchFamily="18" charset="0"/>
              </a:rPr>
              <a:t>came to </a:t>
            </a:r>
            <a:r>
              <a:rPr sz="1800" dirty="0" err="1" smtClean="0">
                <a:latin typeface="Times New Roman" panose="02020603050405020304" pitchFamily="18" charset="0"/>
                <a:cs typeface="Times New Roman" panose="02020603050405020304" pitchFamily="18" charset="0"/>
              </a:rPr>
              <a:t>Wudang</a:t>
            </a:r>
            <a:r>
              <a:rPr sz="1800" dirty="0" smtClean="0">
                <a:latin typeface="Times New Roman" panose="02020603050405020304" pitchFamily="18" charset="0"/>
                <a:cs typeface="Times New Roman" panose="02020603050405020304" pitchFamily="18" charset="0"/>
              </a:rPr>
              <a:t> Mountains in 1984, is now the vice president of the Wudang Mountains Taoist Association and the Secretary General of the Wudang Mountains Taoist Association. </a:t>
            </a:r>
            <a:r>
              <a:rPr lang="en-US" sz="1800" dirty="0" smtClean="0">
                <a:latin typeface="Times New Roman" panose="02020603050405020304" pitchFamily="18" charset="0"/>
                <a:cs typeface="Times New Roman" panose="02020603050405020304" pitchFamily="18" charset="0"/>
              </a:rPr>
              <a:t>She is </a:t>
            </a:r>
            <a:r>
              <a:rPr lang="en-US" sz="1800" dirty="0">
                <a:latin typeface="Times New Roman" panose="02020603050405020304" pitchFamily="18" charset="0"/>
                <a:cs typeface="Times New Roman" panose="02020603050405020304" pitchFamily="18" charset="0"/>
              </a:rPr>
              <a:t>a</a:t>
            </a:r>
            <a:r>
              <a:rPr sz="1800" dirty="0" smtClean="0">
                <a:latin typeface="Times New Roman" panose="02020603050405020304" pitchFamily="18" charset="0"/>
                <a:cs typeface="Times New Roman" panose="02020603050405020304" pitchFamily="18" charset="0"/>
              </a:rPr>
              <a:t> teacher who had been teach</a:t>
            </a:r>
            <a:r>
              <a:rPr lang="en-US" sz="1800" dirty="0" smtClean="0">
                <a:latin typeface="Times New Roman" panose="02020603050405020304" pitchFamily="18" charset="0"/>
                <a:cs typeface="Times New Roman" panose="02020603050405020304" pitchFamily="18" charset="0"/>
              </a:rPr>
              <a:t>ing</a:t>
            </a:r>
            <a:r>
              <a:rPr sz="1800" dirty="0" smtClean="0">
                <a:latin typeface="Times New Roman" panose="02020603050405020304" pitchFamily="18" charset="0"/>
                <a:cs typeface="Times New Roman" panose="02020603050405020304" pitchFamily="18" charset="0"/>
              </a:rPr>
              <a:t> for </a:t>
            </a:r>
            <a:r>
              <a:rPr lang="en-US" sz="1800" dirty="0" smtClean="0">
                <a:latin typeface="Times New Roman" panose="02020603050405020304" pitchFamily="18" charset="0"/>
                <a:cs typeface="Times New Roman" panose="02020603050405020304" pitchFamily="18" charset="0"/>
              </a:rPr>
              <a:t>consecutively </a:t>
            </a:r>
            <a:r>
              <a:rPr sz="1800" dirty="0" smtClean="0">
                <a:latin typeface="Times New Roman" panose="02020603050405020304" pitchFamily="18" charset="0"/>
                <a:cs typeface="Times New Roman" panose="02020603050405020304" pitchFamily="18" charset="0"/>
              </a:rPr>
              <a:t>eleven years</a:t>
            </a:r>
            <a:r>
              <a:rPr lang="zh-CN" altLang="en-US" sz="1800" dirty="0" smtClean="0">
                <a:latin typeface="Times New Roman" panose="02020603050405020304" pitchFamily="18" charset="0"/>
                <a:cs typeface="Times New Roman" panose="02020603050405020304" pitchFamily="18" charset="0"/>
              </a:rPr>
              <a:t>。</a:t>
            </a:r>
            <a:endParaRPr lang="zh-CN" altLang="en-US" sz="1800" dirty="0">
              <a:latin typeface="Times New Roman" panose="02020603050405020304" pitchFamily="18" charset="0"/>
              <a:cs typeface="Times New Roman" panose="02020603050405020304" pitchFamily="18" charset="0"/>
            </a:endParaRPr>
          </a:p>
        </p:txBody>
      </p:sp>
      <p:pic>
        <p:nvPicPr>
          <p:cNvPr id="6" name="内容占位符 5" descr="11111111111111111.jpg"/>
          <p:cNvPicPr>
            <a:picLocks noGrp="1" noChangeAspect="1"/>
          </p:cNvPicPr>
          <p:nvPr>
            <p:ph idx="1"/>
          </p:nvPr>
        </p:nvPicPr>
        <p:blipFill>
          <a:blip r:embed="rId2" cstate="print"/>
          <a:stretch>
            <a:fillRect/>
          </a:stretch>
        </p:blipFill>
        <p:spPr>
          <a:xfrm>
            <a:off x="4499992" y="1963440"/>
            <a:ext cx="4342699" cy="40324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93291"/>
            <a:ext cx="3600400" cy="1162050"/>
          </a:xfrm>
        </p:spPr>
        <p:txBody>
          <a:bodyPr>
            <a:normAutofit/>
          </a:bodyPr>
          <a:lstStyle/>
          <a:p>
            <a:r>
              <a:rPr lang="en-US" dirty="0" smtClean="0">
                <a:latin typeface="Times New Roman" panose="02020603050405020304" pitchFamily="18" charset="0"/>
                <a:cs typeface="Times New Roman" panose="02020603050405020304" pitchFamily="18" charset="0"/>
              </a:rPr>
              <a:t>High Master </a:t>
            </a:r>
            <a:r>
              <a:rPr dirty="0" smtClean="0">
                <a:latin typeface="Times New Roman" panose="02020603050405020304" pitchFamily="18" charset="0"/>
                <a:cs typeface="Times New Roman" panose="02020603050405020304" pitchFamily="18" charset="0"/>
              </a:rPr>
              <a:t>Wang Fang </a:t>
            </a:r>
            <a:r>
              <a:rPr lang="en-US" dirty="0" smtClean="0"/>
              <a:t/>
            </a:r>
            <a:br>
              <a:rPr lang="en-US" dirty="0" smtClean="0"/>
            </a:br>
            <a:endParaRPr dirty="0" smtClean="0"/>
          </a:p>
        </p:txBody>
      </p:sp>
      <p:sp>
        <p:nvSpPr>
          <p:cNvPr id="4" name="文本占位符 3"/>
          <p:cNvSpPr>
            <a:spLocks noGrp="1"/>
          </p:cNvSpPr>
          <p:nvPr>
            <p:ph type="body" sz="half" idx="2"/>
          </p:nvPr>
        </p:nvSpPr>
        <p:spPr>
          <a:xfrm>
            <a:off x="467544" y="1412776"/>
            <a:ext cx="3713562" cy="4547047"/>
          </a:xfrm>
        </p:spPr>
        <p:txBody>
          <a:bodyPr>
            <a:normAutofit fontScale="97500"/>
          </a:bodyPr>
          <a:lstStyle/>
          <a:p>
            <a:endParaRPr lang="en-US" altLang="zh-CN" dirty="0" smtClean="0"/>
          </a:p>
          <a:p>
            <a:endParaRPr lang="zh-CN" altLang="en-US" dirty="0"/>
          </a:p>
        </p:txBody>
      </p:sp>
      <p:pic>
        <p:nvPicPr>
          <p:cNvPr id="4098" name="Picture 2" descr="C:\Users\yvonne\Documents\武当山\加拿大\王芳\王芳.jpg"/>
          <p:cNvPicPr>
            <a:picLocks noGrp="1" noChangeAspect="1" noChangeArrowheads="1"/>
          </p:cNvPicPr>
          <p:nvPr>
            <p:ph idx="1"/>
          </p:nvPr>
        </p:nvPicPr>
        <p:blipFill>
          <a:blip r:embed="rId2" cstate="print"/>
          <a:srcRect/>
          <a:stretch>
            <a:fillRect/>
          </a:stretch>
        </p:blipFill>
        <p:spPr bwMode="auto">
          <a:xfrm>
            <a:off x="4181106" y="273050"/>
            <a:ext cx="3899637" cy="5853113"/>
          </a:xfrm>
          <a:prstGeom prst="rect">
            <a:avLst/>
          </a:prstGeom>
          <a:noFill/>
        </p:spPr>
      </p:pic>
      <p:sp>
        <p:nvSpPr>
          <p:cNvPr id="3" name="矩形 2"/>
          <p:cNvSpPr/>
          <p:nvPr/>
        </p:nvSpPr>
        <p:spPr>
          <a:xfrm>
            <a:off x="179512" y="1052736"/>
            <a:ext cx="3923928" cy="4616648"/>
          </a:xfrm>
          <a:prstGeom prst="rect">
            <a:avLst/>
          </a:prstGeom>
        </p:spPr>
        <p:txBody>
          <a:bodyPr wrap="square">
            <a:spAutoFit/>
          </a:bodyPr>
          <a:lstStyle/>
          <a:p>
            <a:pPr algn="just"/>
            <a:r>
              <a:rPr lang="en-US" altLang="zh-CN" sz="1400" dirty="0" smtClean="0">
                <a:latin typeface="Times New Roman" panose="02020603050405020304" pitchFamily="18" charset="0"/>
                <a:cs typeface="Times New Roman" panose="02020603050405020304" pitchFamily="18" charset="0"/>
              </a:rPr>
              <a:t>    Wang Fang graduated </a:t>
            </a:r>
            <a:r>
              <a:rPr lang="en-US" altLang="zh-CN" sz="1400" dirty="0">
                <a:latin typeface="Times New Roman" panose="02020603050405020304" pitchFamily="18" charset="0"/>
                <a:cs typeface="Times New Roman" panose="02020603050405020304" pitchFamily="18" charset="0"/>
              </a:rPr>
              <a:t>from the </a:t>
            </a:r>
            <a:r>
              <a:rPr lang="en-US" altLang="zh-CN" sz="1400" dirty="0">
                <a:solidFill>
                  <a:srgbClr val="C00000"/>
                </a:solidFill>
                <a:latin typeface="Times New Roman" panose="02020603050405020304" pitchFamily="18" charset="0"/>
                <a:cs typeface="Times New Roman" panose="02020603050405020304" pitchFamily="18" charset="0"/>
              </a:rPr>
              <a:t>Mountain </a:t>
            </a:r>
            <a:r>
              <a:rPr lang="en-US" altLang="zh-CN" sz="1400" dirty="0" err="1">
                <a:solidFill>
                  <a:srgbClr val="C00000"/>
                </a:solidFill>
                <a:latin typeface="Times New Roman" panose="02020603050405020304" pitchFamily="18" charset="0"/>
                <a:cs typeface="Times New Roman" panose="02020603050405020304" pitchFamily="18" charset="0"/>
              </a:rPr>
              <a:t>Heng</a:t>
            </a:r>
            <a:r>
              <a:rPr lang="en-US" altLang="zh-CN" sz="1400" dirty="0">
                <a:solidFill>
                  <a:srgbClr val="C00000"/>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Taoist College, </a:t>
            </a:r>
            <a:r>
              <a:rPr lang="en-US" altLang="zh-CN" sz="1400" dirty="0" smtClean="0">
                <a:latin typeface="Times New Roman" panose="02020603050405020304" pitchFamily="18" charset="0"/>
                <a:cs typeface="Times New Roman" panose="02020603050405020304" pitchFamily="18" charset="0"/>
              </a:rPr>
              <a:t>the </a:t>
            </a:r>
            <a:r>
              <a:rPr lang="en-US" altLang="zh-CN" sz="1400" dirty="0">
                <a:latin typeface="Times New Roman" panose="02020603050405020304" pitchFamily="18" charset="0"/>
                <a:cs typeface="Times New Roman" panose="02020603050405020304" pitchFamily="18" charset="0"/>
              </a:rPr>
              <a:t>director of the Purple Cloud Palace in </a:t>
            </a:r>
            <a:r>
              <a:rPr lang="en-US" altLang="zh-CN" sz="1400" dirty="0" err="1">
                <a:latin typeface="Times New Roman" panose="02020603050405020304" pitchFamily="18" charset="0"/>
                <a:cs typeface="Times New Roman" panose="02020603050405020304" pitchFamily="18" charset="0"/>
              </a:rPr>
              <a:t>Wudang</a:t>
            </a:r>
            <a:r>
              <a:rPr lang="en-US" altLang="zh-CN" sz="1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Mountains, and the Taoist </a:t>
            </a:r>
            <a:r>
              <a:rPr lang="en-US" altLang="zh-CN" sz="1400" dirty="0">
                <a:latin typeface="Times New Roman" panose="02020603050405020304" pitchFamily="18" charset="0"/>
                <a:cs typeface="Times New Roman" panose="02020603050405020304" pitchFamily="18" charset="0"/>
              </a:rPr>
              <a:t>advisor of </a:t>
            </a:r>
            <a:r>
              <a:rPr lang="en-US" altLang="zh-CN" sz="1400" dirty="0" err="1">
                <a:latin typeface="Times New Roman" panose="02020603050405020304" pitchFamily="18" charset="0"/>
                <a:cs typeface="Times New Roman" panose="02020603050405020304" pitchFamily="18" charset="0"/>
              </a:rPr>
              <a:t>Wudang</a:t>
            </a:r>
            <a:r>
              <a:rPr lang="en-US" altLang="zh-CN" sz="1400" dirty="0">
                <a:latin typeface="Times New Roman" panose="02020603050405020304" pitchFamily="18" charset="0"/>
                <a:cs typeface="Times New Roman" panose="02020603050405020304" pitchFamily="18" charset="0"/>
              </a:rPr>
              <a:t> Taoist Culture Development </a:t>
            </a:r>
            <a:r>
              <a:rPr lang="en-US" altLang="zh-CN" sz="1400" dirty="0" smtClean="0">
                <a:latin typeface="Times New Roman" panose="02020603050405020304" pitchFamily="18" charset="0"/>
                <a:cs typeface="Times New Roman" panose="02020603050405020304" pitchFamily="18" charset="0"/>
              </a:rPr>
              <a:t>Center. She led 10 people of the Purple Cloud Palace to visit Canada. </a:t>
            </a:r>
          </a:p>
          <a:p>
            <a:pPr algn="just"/>
            <a:r>
              <a:rPr lang="en-US" altLang="zh-CN" sz="1400" dirty="0">
                <a:latin typeface="Times New Roman" panose="02020603050405020304" pitchFamily="18" charset="0"/>
                <a:cs typeface="Times New Roman" panose="02020603050405020304" pitchFamily="18" charset="0"/>
              </a:rPr>
              <a:t> </a:t>
            </a:r>
            <a:r>
              <a:rPr lang="en-US" altLang="zh-CN" sz="1400" dirty="0" smtClean="0">
                <a:latin typeface="Times New Roman" panose="02020603050405020304" pitchFamily="18" charset="0"/>
                <a:cs typeface="Times New Roman" panose="02020603050405020304" pitchFamily="18" charset="0"/>
              </a:rPr>
              <a:t>   There </a:t>
            </a:r>
            <a:r>
              <a:rPr lang="en-US" altLang="zh-CN" sz="1400" dirty="0">
                <a:latin typeface="Times New Roman" panose="02020603050405020304" pitchFamily="18" charset="0"/>
                <a:cs typeface="Times New Roman" panose="02020603050405020304" pitchFamily="18" charset="0"/>
              </a:rPr>
              <a:t>are differences between Yang and Yin in Taoism in terms of religious rites. For the living, </a:t>
            </a:r>
            <a:r>
              <a:rPr lang="en-US" altLang="zh-CN" sz="1400" dirty="0" smtClean="0">
                <a:latin typeface="Times New Roman" panose="02020603050405020304" pitchFamily="18" charset="0"/>
                <a:cs typeface="Times New Roman" panose="02020603050405020304" pitchFamily="18" charset="0"/>
              </a:rPr>
              <a:t>it </a:t>
            </a:r>
            <a:r>
              <a:rPr lang="en-US" altLang="zh-CN" sz="1400" dirty="0">
                <a:latin typeface="Times New Roman" panose="02020603050405020304" pitchFamily="18" charset="0"/>
                <a:cs typeface="Times New Roman" panose="02020603050405020304" pitchFamily="18" charset="0"/>
              </a:rPr>
              <a:t>has a pure blessing and a secluded blessing, a disease and a long life, pure blessing to the country, a prayer of rain, a blessing, a birthday celebration, and so on which is a site of peace and harmony. The secluded things are aimed at the dead. They are photographed and killed, bathed in bridges, broken in prison, and used for feeding. Taoist priests </a:t>
            </a:r>
            <a:r>
              <a:rPr lang="en-US" altLang="zh-CN" sz="1400" dirty="0" smtClean="0">
                <a:latin typeface="Times New Roman" panose="02020603050405020304" pitchFamily="18" charset="0"/>
                <a:cs typeface="Times New Roman" panose="02020603050405020304" pitchFamily="18" charset="0"/>
              </a:rPr>
              <a:t>will </a:t>
            </a:r>
            <a:r>
              <a:rPr lang="en-US" altLang="zh-CN" sz="1400" dirty="0">
                <a:latin typeface="Times New Roman" panose="02020603050405020304" pitchFamily="18" charset="0"/>
                <a:cs typeface="Times New Roman" panose="02020603050405020304" pitchFamily="18" charset="0"/>
              </a:rPr>
              <a:t>celebrate in the first and fifteen days in a month when it comes to important festivals and the patriarchal Christmas day. </a:t>
            </a:r>
            <a:r>
              <a:rPr lang="en-US" altLang="zh-CN" sz="1400" dirty="0" smtClean="0">
                <a:latin typeface="Times New Roman" panose="02020603050405020304" pitchFamily="18" charset="0"/>
                <a:cs typeface="Times New Roman" panose="02020603050405020304" pitchFamily="18" charset="0"/>
              </a:rPr>
              <a:t>Taoist priests, </a:t>
            </a:r>
            <a:r>
              <a:rPr lang="en-US" altLang="zh-CN" sz="1400" dirty="0">
                <a:latin typeface="Times New Roman" panose="02020603050405020304" pitchFamily="18" charset="0"/>
                <a:cs typeface="Times New Roman" panose="02020603050405020304" pitchFamily="18" charset="0"/>
              </a:rPr>
              <a:t>through these ancient rituals, </a:t>
            </a:r>
            <a:r>
              <a:rPr lang="en-US" altLang="zh-CN" sz="1400" dirty="0" smtClean="0">
                <a:latin typeface="Times New Roman" panose="02020603050405020304" pitchFamily="18" charset="0"/>
                <a:cs typeface="Times New Roman" panose="02020603050405020304" pitchFamily="18" charset="0"/>
              </a:rPr>
              <a:t>communicate </a:t>
            </a:r>
            <a:r>
              <a:rPr lang="en-US" altLang="zh-CN" sz="1400" dirty="0">
                <a:latin typeface="Times New Roman" panose="02020603050405020304" pitchFamily="18" charset="0"/>
                <a:cs typeface="Times New Roman" panose="02020603050405020304" pitchFamily="18" charset="0"/>
              </a:rPr>
              <a:t>with the gods to help people to fulfill  their wishes</a:t>
            </a:r>
            <a:r>
              <a:rPr lang="en-US" altLang="zh-CN" sz="1400" dirty="0" smtClean="0">
                <a:latin typeface="Times New Roman" panose="02020603050405020304" pitchFamily="18" charset="0"/>
                <a:cs typeface="Times New Roman" panose="02020603050405020304" pitchFamily="18" charset="0"/>
              </a:rPr>
              <a:t>.</a:t>
            </a:r>
          </a:p>
          <a:p>
            <a:pPr algn="just"/>
            <a:endParaRPr lang="en-US" altLang="zh-CN"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76452"/>
            <a:ext cx="6264696" cy="1162050"/>
          </a:xfrm>
        </p:spPr>
        <p:txBody>
          <a:bodyPr>
            <a:normAutofit fontScale="90000"/>
          </a:bodyPr>
          <a:lstStyle/>
          <a:p>
            <a:r>
              <a:rPr dirty="0" smtClean="0"/>
              <a:t/>
            </a:r>
            <a:br>
              <a:rPr dirty="0" smtClean="0"/>
            </a:br>
            <a:r>
              <a:rPr dirty="0" smtClean="0"/>
              <a:t/>
            </a:r>
            <a:br>
              <a:rPr dirty="0" smtClean="0"/>
            </a:br>
            <a:r>
              <a:rPr dirty="0" smtClean="0"/>
              <a:t/>
            </a:r>
            <a:br>
              <a:rPr dirty="0" smtClean="0"/>
            </a:br>
            <a:r>
              <a:rPr dirty="0" smtClean="0"/>
              <a:t/>
            </a:r>
            <a:br>
              <a:rPr dirty="0" smtClean="0"/>
            </a:br>
            <a:r>
              <a:rPr dirty="0" smtClean="0"/>
              <a:t/>
            </a:r>
            <a:br>
              <a:rPr dirty="0" smtClean="0"/>
            </a:br>
            <a:r>
              <a:rPr sz="2200" dirty="0" smtClean="0">
                <a:latin typeface="Times New Roman" panose="02020603050405020304" pitchFamily="18" charset="0"/>
                <a:cs typeface="Times New Roman" panose="02020603050405020304" pitchFamily="18" charset="0"/>
              </a:rPr>
              <a:t>Zhang </a:t>
            </a:r>
            <a:r>
              <a:rPr sz="2200" dirty="0" err="1" smtClean="0">
                <a:latin typeface="Times New Roman" panose="02020603050405020304" pitchFamily="18" charset="0"/>
                <a:cs typeface="Times New Roman" panose="02020603050405020304" pitchFamily="18" charset="0"/>
              </a:rPr>
              <a:t>Chunguo</a:t>
            </a: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altLang="zh-CN" sz="2200"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F</a:t>
            </a:r>
            <a:r>
              <a:rPr lang="en-US" altLang="zh-CN" dirty="0" err="1" smtClean="0">
                <a:latin typeface="Times New Roman" panose="02020603050405020304" pitchFamily="18" charset="0"/>
                <a:cs typeface="Times New Roman" panose="02020603050405020304" pitchFamily="18" charset="0"/>
              </a:rPr>
              <a:t>engshui</a:t>
            </a:r>
            <a:r>
              <a:rPr lang="en-US" altLang="zh-CN" dirty="0" smtClean="0">
                <a:latin typeface="Times New Roman" panose="02020603050405020304" pitchFamily="18" charset="0"/>
                <a:cs typeface="Times New Roman" panose="02020603050405020304" pitchFamily="18" charset="0"/>
              </a:rPr>
              <a:t> Master </a:t>
            </a:r>
            <a:r>
              <a:rPr dirty="0" smtClean="0">
                <a:latin typeface="Times New Roman" panose="02020603050405020304" pitchFamily="18" charset="0"/>
                <a:cs typeface="Times New Roman" panose="02020603050405020304" pitchFamily="18" charset="0"/>
              </a:rPr>
              <a:t>in </a:t>
            </a:r>
            <a:r>
              <a:rPr dirty="0" err="1" smtClean="0">
                <a:latin typeface="Times New Roman" panose="02020603050405020304" pitchFamily="18" charset="0"/>
                <a:cs typeface="Times New Roman" panose="02020603050405020304" pitchFamily="18" charset="0"/>
              </a:rPr>
              <a:t>Wudang</a:t>
            </a:r>
            <a:r>
              <a:rPr dirty="0" smtClean="0">
                <a:latin typeface="Times New Roman" panose="02020603050405020304" pitchFamily="18" charset="0"/>
                <a:cs typeface="Times New Roman" panose="02020603050405020304" pitchFamily="18" charset="0"/>
              </a:rPr>
              <a:t> Mountains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Consultant</a:t>
            </a:r>
            <a:r>
              <a:rPr lang="en-US" altLang="zh-CN" dirty="0">
                <a:latin typeface="Times New Roman" panose="02020603050405020304" pitchFamily="18" charset="0"/>
                <a:cs typeface="Times New Roman" panose="02020603050405020304" pitchFamily="18" charset="0"/>
              </a:rPr>
              <a:t> of </a:t>
            </a:r>
            <a:r>
              <a:rPr lang="zh-CN" altLang="en-US" dirty="0">
                <a:latin typeface="Times New Roman" panose="02020603050405020304" pitchFamily="18" charset="0"/>
                <a:cs typeface="Times New Roman" panose="02020603050405020304" pitchFamily="18" charset="0"/>
              </a:rPr>
              <a:t>Wudang Taoist Culture Development Center</a:t>
            </a:r>
            <a:br>
              <a:rPr lang="zh-CN" altLang="en-US" dirty="0">
                <a:latin typeface="Times New Roman" panose="02020603050405020304" pitchFamily="18" charset="0"/>
                <a:cs typeface="Times New Roman" panose="02020603050405020304" pitchFamily="18" charset="0"/>
              </a:rPr>
            </a:br>
            <a:endParaRPr dirty="0" smtClean="0">
              <a:latin typeface="Times New Roman" panose="02020603050405020304" pitchFamily="18" charset="0"/>
              <a:cs typeface="Times New Roman" panose="02020603050405020304" pitchFamily="18" charset="0"/>
            </a:endParaRPr>
          </a:p>
        </p:txBody>
      </p:sp>
      <p:sp>
        <p:nvSpPr>
          <p:cNvPr id="4" name="文本占位符 3"/>
          <p:cNvSpPr>
            <a:spLocks noGrp="1"/>
          </p:cNvSpPr>
          <p:nvPr>
            <p:ph type="body" sz="half" idx="2"/>
          </p:nvPr>
        </p:nvSpPr>
        <p:spPr>
          <a:xfrm>
            <a:off x="179512" y="1844824"/>
            <a:ext cx="4514375" cy="4608512"/>
          </a:xfrm>
        </p:spPr>
        <p:txBody>
          <a:bodyPr>
            <a:normAutofit fontScale="97500"/>
          </a:bodyPr>
          <a:lstStyle/>
          <a:p>
            <a:r>
              <a:rPr lang="zh-CN" altLang="en-US" sz="1600" dirty="0" smtClean="0">
                <a:latin typeface="Times New Roman" panose="02020603050405020304" pitchFamily="18" charset="0"/>
                <a:cs typeface="Times New Roman" panose="02020603050405020304" pitchFamily="18" charset="0"/>
              </a:rPr>
              <a:t>    Mr. Zhang Chunguo </a:t>
            </a:r>
            <a:r>
              <a:rPr lang="zh-CN" altLang="en-US" sz="1600" dirty="0" smtClean="0">
                <a:solidFill>
                  <a:srgbClr val="C00000"/>
                </a:solidFill>
                <a:latin typeface="Times New Roman" panose="02020603050405020304" pitchFamily="18" charset="0"/>
                <a:cs typeface="Times New Roman" panose="02020603050405020304" pitchFamily="18" charset="0"/>
              </a:rPr>
              <a:t>has visited </a:t>
            </a:r>
            <a:r>
              <a:rPr lang="en-US" altLang="zh-CN" sz="1600" dirty="0" smtClean="0">
                <a:solidFill>
                  <a:srgbClr val="C00000"/>
                </a:solidFill>
                <a:latin typeface="Times New Roman" panose="02020603050405020304" pitchFamily="18" charset="0"/>
                <a:cs typeface="Times New Roman" panose="02020603050405020304" pitchFamily="18" charset="0"/>
              </a:rPr>
              <a:t>many sacred places </a:t>
            </a:r>
            <a:r>
              <a:rPr lang="zh-CN" altLang="en-US" sz="1600" dirty="0" smtClean="0">
                <a:latin typeface="Times New Roman" panose="02020603050405020304" pitchFamily="18" charset="0"/>
                <a:cs typeface="Times New Roman" panose="02020603050405020304" pitchFamily="18" charset="0"/>
              </a:rPr>
              <a:t>since his childhood.</a:t>
            </a:r>
          </a:p>
          <a:p>
            <a:pPr algn="just"/>
            <a:r>
              <a:rPr lang="en-US" altLang="zh-CN" sz="1600" dirty="0" smtClean="0">
                <a:solidFill>
                  <a:srgbClr val="C00000"/>
                </a:solidFill>
                <a:latin typeface="Times New Roman" panose="02020603050405020304" pitchFamily="18" charset="0"/>
                <a:cs typeface="Times New Roman" panose="02020603050405020304" pitchFamily="18" charset="0"/>
              </a:rPr>
              <a:t>    He has researched numerology for</a:t>
            </a:r>
            <a:r>
              <a:rPr lang="zh-CN" altLang="en-US" sz="1600" dirty="0" smtClean="0">
                <a:solidFill>
                  <a:srgbClr val="C00000"/>
                </a:solidFill>
                <a:latin typeface="Times New Roman" panose="02020603050405020304" pitchFamily="18" charset="0"/>
                <a:cs typeface="Times New Roman" panose="02020603050405020304" pitchFamily="18" charset="0"/>
              </a:rPr>
              <a:t> many years </a:t>
            </a:r>
            <a:r>
              <a:rPr lang="en-US" altLang="zh-CN" sz="1600" dirty="0" smtClean="0">
                <a:solidFill>
                  <a:srgbClr val="C00000"/>
                </a:solidFill>
                <a:latin typeface="Times New Roman" panose="02020603050405020304" pitchFamily="18" charset="0"/>
                <a:cs typeface="Times New Roman" panose="02020603050405020304" pitchFamily="18" charset="0"/>
              </a:rPr>
              <a:t>with rich </a:t>
            </a:r>
            <a:r>
              <a:rPr lang="zh-CN" altLang="en-US" sz="1600" dirty="0" smtClean="0">
                <a:solidFill>
                  <a:srgbClr val="C00000"/>
                </a:solidFill>
                <a:latin typeface="Times New Roman" panose="02020603050405020304" pitchFamily="18" charset="0"/>
                <a:cs typeface="Times New Roman" panose="02020603050405020304" pitchFamily="18" charset="0"/>
              </a:rPr>
              <a:t>experienc</a:t>
            </a:r>
            <a:r>
              <a:rPr lang="en-US" altLang="zh-CN" sz="1600" dirty="0" smtClean="0">
                <a:solidFill>
                  <a:srgbClr val="C00000"/>
                </a:solidFill>
                <a:latin typeface="Times New Roman" panose="02020603050405020304" pitchFamily="18" charset="0"/>
                <a:cs typeface="Times New Roman" panose="02020603050405020304" pitchFamily="18" charset="0"/>
              </a:rPr>
              <a:t>e and has </a:t>
            </a:r>
            <a:r>
              <a:rPr lang="zh-CN" altLang="en-US" sz="1600" dirty="0" smtClean="0">
                <a:solidFill>
                  <a:srgbClr val="C00000"/>
                </a:solidFill>
                <a:latin typeface="Times New Roman" panose="02020603050405020304" pitchFamily="18" charset="0"/>
                <a:cs typeface="Times New Roman" panose="02020603050405020304" pitchFamily="18" charset="0"/>
              </a:rPr>
              <a:t>a great deal of understanding in the layout of </a:t>
            </a:r>
            <a:r>
              <a:rPr lang="en-US" altLang="zh-CN" sz="1600" dirty="0" err="1" smtClean="0">
                <a:solidFill>
                  <a:srgbClr val="C00000"/>
                </a:solidFill>
                <a:latin typeface="Times New Roman" panose="02020603050405020304" pitchFamily="18" charset="0"/>
                <a:cs typeface="Times New Roman" panose="02020603050405020304" pitchFamily="18" charset="0"/>
              </a:rPr>
              <a:t>Fengshui</a:t>
            </a:r>
            <a:r>
              <a:rPr lang="zh-CN" altLang="en-US" sz="1600" dirty="0" smtClean="0">
                <a:latin typeface="Times New Roman" panose="02020603050405020304" pitchFamily="18" charset="0"/>
                <a:cs typeface="Times New Roman" panose="02020603050405020304" pitchFamily="18" charset="0"/>
              </a:rPr>
              <a:t>. Adhering to the traditional theory of the </a:t>
            </a:r>
            <a:r>
              <a:rPr lang="en-US" altLang="zh-CN" sz="1600" dirty="0" smtClean="0">
                <a:latin typeface="Times New Roman" panose="02020603050405020304" pitchFamily="18" charset="0"/>
                <a:cs typeface="Times New Roman" panose="02020603050405020304" pitchFamily="18" charset="0"/>
              </a:rPr>
              <a:t>B</a:t>
            </a:r>
            <a:r>
              <a:rPr lang="zh-CN" altLang="en-US" sz="1600" dirty="0" smtClean="0">
                <a:latin typeface="Times New Roman" panose="02020603050405020304" pitchFamily="18" charset="0"/>
                <a:cs typeface="Times New Roman" panose="02020603050405020304" pitchFamily="18" charset="0"/>
              </a:rPr>
              <a:t>ook of </a:t>
            </a:r>
            <a:r>
              <a:rPr lang="en-US" altLang="zh-CN" sz="1600" dirty="0" smtClean="0">
                <a:latin typeface="Times New Roman" panose="02020603050405020304" pitchFamily="18" charset="0"/>
                <a:cs typeface="Times New Roman" panose="02020603050405020304" pitchFamily="18" charset="0"/>
              </a:rPr>
              <a:t>C</a:t>
            </a:r>
            <a:r>
              <a:rPr lang="zh-CN" altLang="en-US" sz="1600" dirty="0" smtClean="0">
                <a:latin typeface="Times New Roman" panose="02020603050405020304" pitchFamily="18" charset="0"/>
                <a:cs typeface="Times New Roman" panose="02020603050405020304" pitchFamily="18" charset="0"/>
              </a:rPr>
              <a:t>hanges, </a:t>
            </a:r>
            <a:r>
              <a:rPr lang="en-US" altLang="zh-CN" sz="1600" dirty="0" smtClean="0">
                <a:latin typeface="Times New Roman" panose="02020603050405020304" pitchFamily="18" charset="0"/>
                <a:cs typeface="Times New Roman" panose="02020603050405020304" pitchFamily="18" charset="0"/>
              </a:rPr>
              <a:t>he</a:t>
            </a:r>
            <a:r>
              <a:rPr lang="zh-CN" altLang="en-US" sz="1600" dirty="0" smtClean="0">
                <a:latin typeface="Times New Roman" panose="02020603050405020304" pitchFamily="18" charset="0"/>
                <a:cs typeface="Times New Roman" panose="02020603050405020304" pitchFamily="18" charset="0"/>
              </a:rPr>
              <a:t> use the theory of "refinement" and "metaphysics" in application. </a:t>
            </a:r>
            <a:r>
              <a:rPr lang="zh-CN" altLang="en-US" sz="1600" dirty="0" smtClean="0">
                <a:solidFill>
                  <a:srgbClr val="C00000"/>
                </a:solidFill>
                <a:latin typeface="Times New Roman" panose="02020603050405020304" pitchFamily="18" charset="0"/>
                <a:cs typeface="Times New Roman" panose="02020603050405020304" pitchFamily="18" charset="0"/>
              </a:rPr>
              <a:t>Adjust</a:t>
            </a:r>
            <a:r>
              <a:rPr lang="en-US" altLang="zh-CN" sz="1600" dirty="0" err="1" smtClean="0">
                <a:solidFill>
                  <a:srgbClr val="C00000"/>
                </a:solidFill>
                <a:latin typeface="Times New Roman" panose="02020603050405020304" pitchFamily="18" charset="0"/>
                <a:cs typeface="Times New Roman" panose="02020603050405020304" pitchFamily="18" charset="0"/>
              </a:rPr>
              <a:t>ing</a:t>
            </a:r>
            <a:r>
              <a:rPr lang="zh-CN" altLang="en-US" sz="1600" dirty="0" smtClean="0">
                <a:solidFill>
                  <a:srgbClr val="C00000"/>
                </a:solidFill>
                <a:latin typeface="Times New Roman" panose="02020603050405020304" pitchFamily="18" charset="0"/>
                <a:cs typeface="Times New Roman" panose="02020603050405020304" pitchFamily="18" charset="0"/>
              </a:rPr>
              <a:t> th</a:t>
            </a:r>
            <a:r>
              <a:rPr lang="en-US" altLang="zh-CN" sz="1600" dirty="0" smtClean="0">
                <a:solidFill>
                  <a:srgbClr val="C00000"/>
                </a:solidFill>
                <a:latin typeface="Times New Roman" panose="02020603050405020304" pitchFamily="18" charset="0"/>
                <a:cs typeface="Times New Roman" panose="02020603050405020304" pitchFamily="18" charset="0"/>
              </a:rPr>
              <a:t>e </a:t>
            </a:r>
            <a:r>
              <a:rPr lang="en-US" altLang="zh-CN" sz="1600" dirty="0" err="1" smtClean="0">
                <a:solidFill>
                  <a:srgbClr val="C00000"/>
                </a:solidFill>
                <a:latin typeface="Times New Roman" panose="02020603050405020304" pitchFamily="18" charset="0"/>
                <a:cs typeface="Times New Roman" panose="02020603050405020304" pitchFamily="18" charset="0"/>
              </a:rPr>
              <a:t>Fengshui</a:t>
            </a:r>
            <a:r>
              <a:rPr lang="en-US" altLang="zh-CN" sz="1600" dirty="0" smtClean="0">
                <a:solidFill>
                  <a:srgbClr val="C00000"/>
                </a:solidFill>
                <a:latin typeface="Times New Roman" panose="02020603050405020304" pitchFamily="18" charset="0"/>
                <a:cs typeface="Times New Roman" panose="02020603050405020304" pitchFamily="18" charset="0"/>
              </a:rPr>
              <a:t> </a:t>
            </a:r>
            <a:r>
              <a:rPr lang="zh-CN" altLang="en-US" sz="1600" dirty="0" smtClean="0">
                <a:solidFill>
                  <a:srgbClr val="C00000"/>
                </a:solidFill>
                <a:latin typeface="Times New Roman" panose="02020603050405020304" pitchFamily="18" charset="0"/>
                <a:cs typeface="Times New Roman" panose="02020603050405020304" pitchFamily="18" charset="0"/>
              </a:rPr>
              <a:t>for </a:t>
            </a:r>
            <a:r>
              <a:rPr lang="en-US" altLang="zh-CN" sz="1600" dirty="0" smtClean="0">
                <a:solidFill>
                  <a:srgbClr val="C00000"/>
                </a:solidFill>
                <a:latin typeface="Times New Roman" panose="02020603050405020304" pitchFamily="18" charset="0"/>
                <a:cs typeface="Times New Roman" panose="02020603050405020304" pitchFamily="18" charset="0"/>
              </a:rPr>
              <a:t>house,</a:t>
            </a:r>
            <a:r>
              <a:rPr lang="zh-CN" altLang="en-US" sz="1600" dirty="0" smtClean="0">
                <a:solidFill>
                  <a:srgbClr val="C00000"/>
                </a:solidFill>
                <a:latin typeface="Times New Roman" panose="02020603050405020304" pitchFamily="18" charset="0"/>
                <a:cs typeface="Times New Roman" panose="02020603050405020304" pitchFamily="18" charset="0"/>
              </a:rPr>
              <a:t> shops, real estate and so on</a:t>
            </a:r>
            <a:r>
              <a:rPr lang="en-US" altLang="zh-CN" sz="1600" dirty="0" smtClean="0">
                <a:solidFill>
                  <a:srgbClr val="C00000"/>
                </a:solidFill>
                <a:latin typeface="Times New Roman" panose="02020603050405020304" pitchFamily="18" charset="0"/>
                <a:cs typeface="Times New Roman" panose="02020603050405020304" pitchFamily="18" charset="0"/>
              </a:rPr>
              <a:t>, he helps bring prosperous wealth and change evil spirit action</a:t>
            </a:r>
            <a:r>
              <a:rPr lang="zh-CN" altLang="en-US" sz="1600" dirty="0" smtClean="0">
                <a:solidFill>
                  <a:srgbClr val="C00000"/>
                </a:solidFill>
                <a:latin typeface="Times New Roman" panose="02020603050405020304" pitchFamily="18" charset="0"/>
                <a:cs typeface="Times New Roman" panose="02020603050405020304" pitchFamily="18" charset="0"/>
              </a:rPr>
              <a:t>. </a:t>
            </a:r>
            <a:r>
              <a:rPr lang="en-US" altLang="zh-CN" sz="1600" dirty="0" smtClean="0">
                <a:solidFill>
                  <a:srgbClr val="C00000"/>
                </a:solidFill>
                <a:latin typeface="Times New Roman" panose="02020603050405020304" pitchFamily="18" charset="0"/>
                <a:cs typeface="Times New Roman" panose="02020603050405020304" pitchFamily="18" charset="0"/>
              </a:rPr>
              <a:t>He is </a:t>
            </a:r>
            <a:r>
              <a:rPr lang="en-US" altLang="zh-CN" sz="1600" dirty="0">
                <a:latin typeface="Times New Roman" panose="02020603050405020304" pitchFamily="18" charset="0"/>
                <a:cs typeface="Times New Roman" panose="02020603050405020304" pitchFamily="18" charset="0"/>
              </a:rPr>
              <a:t>s</a:t>
            </a:r>
            <a:r>
              <a:rPr lang="zh-CN" altLang="en-US" sz="1600" dirty="0" smtClean="0">
                <a:latin typeface="Times New Roman" panose="02020603050405020304" pitchFamily="18" charset="0"/>
                <a:cs typeface="Times New Roman" panose="02020603050405020304" pitchFamily="18" charset="0"/>
              </a:rPr>
              <a:t>incerely for friends from all walks of life combined with the fate of Feng Shui, the transformation of the spirit, </a:t>
            </a:r>
            <a:r>
              <a:rPr lang="en-US" altLang="zh-CN" sz="1600" dirty="0" smtClean="0">
                <a:solidFill>
                  <a:srgbClr val="FF0000"/>
                </a:solidFill>
                <a:latin typeface="Times New Roman" panose="02020603050405020304" pitchFamily="18" charset="0"/>
                <a:cs typeface="Times New Roman" panose="02020603050405020304" pitchFamily="18" charset="0"/>
              </a:rPr>
              <a:t>resolving </a:t>
            </a:r>
            <a:r>
              <a:rPr lang="zh-CN" altLang="en-US" sz="1600" dirty="0" smtClean="0">
                <a:latin typeface="Times New Roman" panose="02020603050405020304" pitchFamily="18" charset="0"/>
                <a:cs typeface="Times New Roman" panose="02020603050405020304" pitchFamily="18" charset="0"/>
              </a:rPr>
              <a:t>confusion. Many friends have found their own destiny from a confused life.  </a:t>
            </a:r>
            <a:endParaRPr lang="en-US" altLang="zh-CN" sz="1600" dirty="0" smtClean="0">
              <a:latin typeface="Times New Roman" panose="02020603050405020304" pitchFamily="18" charset="0"/>
              <a:cs typeface="Times New Roman" panose="02020603050405020304" pitchFamily="18" charset="0"/>
            </a:endParaRPr>
          </a:p>
          <a:p>
            <a:pPr algn="just"/>
            <a:endParaRPr lang="zh-CN" altLang="en-US" sz="1600" dirty="0" smtClean="0">
              <a:latin typeface="Times New Roman" panose="02020603050405020304" pitchFamily="18" charset="0"/>
              <a:cs typeface="Times New Roman" panose="02020603050405020304" pitchFamily="18" charset="0"/>
            </a:endParaRPr>
          </a:p>
          <a:p>
            <a:pPr algn="just"/>
            <a:r>
              <a:rPr lang="en-US" altLang="zh-CN" sz="1600" dirty="0" smtClean="0">
                <a:solidFill>
                  <a:srgbClr val="C00000"/>
                </a:solidFill>
                <a:latin typeface="Times New Roman" panose="02020603050405020304" pitchFamily="18" charset="0"/>
                <a:cs typeface="Times New Roman" panose="02020603050405020304" pitchFamily="18" charset="0"/>
              </a:rPr>
              <a:t>    </a:t>
            </a:r>
            <a:endParaRPr lang="zh-CN"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148064" y="1196752"/>
            <a:ext cx="338203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4048</Words>
  <Application>Microsoft Office PowerPoint</Application>
  <PresentationFormat>全屏显示(4:3)</PresentationFormat>
  <Paragraphs>186</Paragraphs>
  <Slides>27</Slides>
  <Notes>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Times New Roman</vt:lpstr>
      <vt:lpstr>Wingdings</vt:lpstr>
      <vt:lpstr>Office 主题</vt:lpstr>
      <vt:lpstr>PowerPoint 演示文稿</vt:lpstr>
      <vt:lpstr>  Wudang Taoist Culture goes to the World                                                                        ——The first station    Canada </vt:lpstr>
      <vt:lpstr>PowerPoint 演示文稿</vt:lpstr>
      <vt:lpstr>Master Li Guangfu  --President of the Taoist Association of China --President of the Wudang Mountains Taoist Association</vt:lpstr>
      <vt:lpstr>Master Hu Chenglin  --Vice President of the Taoist Association of China --President of the Taoist Association of Shaanxi </vt:lpstr>
      <vt:lpstr>Feng He --Director of the International Department     of the Taoist Association of China</vt:lpstr>
      <vt:lpstr>Master Yang Guoying   --Vice president of the Wudang Mountains Taoist Association --Secretary General of the Wudang Mountains Taoist Association </vt:lpstr>
      <vt:lpstr>High Master Wang Fang  </vt:lpstr>
      <vt:lpstr>     Zhang Chunguo —Fengshui Master in Wudang Mountains —Consultant of Wudang Taoist Culture Development Center </vt:lpstr>
      <vt:lpstr>    Yang Qun Li —Hubei Intangible Cultural Heritage Wudang Martial Art Inheritor —Deputy director&amp;general advisor  of Wudang Taoist Culture Development Center </vt:lpstr>
      <vt:lpstr>    Zhong Xueyong —Founder of Daowei Cottage —Member of council of the Wudang Taoist Cultural Development Center </vt:lpstr>
      <vt:lpstr>Guan Yongxing  —Deputy Director of Wudang Taoist Culture Development Center —Co-founder of the Wudang Taoist Cultural Development Center                                          </vt:lpstr>
      <vt:lpstr>Song Xianghui  --The Fifteenth Generation of Wudang Sect — Vice director of Wudang Taoist Culture Development Center, Shanghai Center</vt:lpstr>
      <vt:lpstr>Wang Taike  —Famous Taoist Doctor in Wudang Mountains —Taoist Medicine Consultant of the Wudang Taoist Culture Development Center </vt:lpstr>
      <vt:lpstr>Zhu Huaying —Famous Taoist Doctor in Wudang Mountains — Taoist Medicine Consultant of  Wudang Taoist Culture Development Center</vt:lpstr>
      <vt:lpstr>Liang Guangyu —the Sixty-fifth Generation of  the Whenshi Sect of Taoism — Specially Invited Practicing Tutor of Wudang Taoist Culture Development Center</vt:lpstr>
      <vt:lpstr>Keynote speaker: Li Guoliang  Keynote Address: "Zhongnan Taoist Medicine "</vt:lpstr>
      <vt:lpstr>Li Yong —President of the China Canadian Cultural Exchange Association —Oversea Director of the Wudang Taoist Cultural Development Center </vt:lpstr>
      <vt:lpstr>Bian Weiguang    —Lecture Theme “Seeking the Root of Chinese Taoist Medical Culture" </vt:lpstr>
      <vt:lpstr>Keynote Speaker: Mu Yi  —lecture theme: "Preexistence and Present Life of Taibai Taoist Medicine".  </vt:lpstr>
      <vt:lpstr>   Guo Yong  --Practitioner of Taoist Medicine</vt:lpstr>
      <vt:lpstr>Scope of activity</vt:lpstr>
      <vt:lpstr>Visit Itinerary </vt:lpstr>
      <vt:lpstr> Activity content (1)</vt:lpstr>
      <vt:lpstr>Activity content (2)</vt:lpstr>
      <vt:lpstr>  Group invitation</vt:lpstr>
      <vt:lpstr> Cooperation invitation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yvonne</dc:creator>
  <cp:lastModifiedBy>Administrator</cp:lastModifiedBy>
  <cp:revision>331</cp:revision>
  <dcterms:created xsi:type="dcterms:W3CDTF">2018-05-13T04:42:00Z</dcterms:created>
  <dcterms:modified xsi:type="dcterms:W3CDTF">2018-07-18T02:22:06Z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